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58" r:id="rId4"/>
    <p:sldId id="275" r:id="rId5"/>
    <p:sldId id="284" r:id="rId6"/>
    <p:sldId id="263" r:id="rId7"/>
    <p:sldId id="281" r:id="rId8"/>
    <p:sldId id="287" r:id="rId9"/>
    <p:sldId id="264" r:id="rId10"/>
    <p:sldId id="300" r:id="rId11"/>
    <p:sldId id="292" r:id="rId12"/>
    <p:sldId id="282" r:id="rId13"/>
    <p:sldId id="293" r:id="rId14"/>
    <p:sldId id="294" r:id="rId15"/>
    <p:sldId id="295" r:id="rId16"/>
    <p:sldId id="285" r:id="rId17"/>
    <p:sldId id="259" r:id="rId18"/>
    <p:sldId id="296" r:id="rId19"/>
    <p:sldId id="301" r:id="rId20"/>
  </p:sldIdLst>
  <p:sldSz cx="9144000" cy="5143500" type="screen16x9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89CA3"/>
    <a:srgbClr val="128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72195" autoAdjust="0"/>
  </p:normalViewPr>
  <p:slideViewPr>
    <p:cSldViewPr>
      <p:cViewPr varScale="1">
        <p:scale>
          <a:sx n="78" d="100"/>
          <a:sy n="78" d="100"/>
        </p:scale>
        <p:origin x="1483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9AAD0-1B2B-4839-9CB2-42154ED9801A}" type="datetimeFigureOut">
              <a:rPr lang="es-PA" smtClean="0"/>
              <a:t>9/8/19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3F824-F4C1-47C2-A54F-BA7439ED6C20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4611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o.org/es/programmes/diploma-programme/curriculum/theory-of-knowledg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ibo.org/es/programmes/diploma-programme/curriculum/creativity-activity-and-service-projects/" TargetMode="External"/><Relationship Id="rId4" Type="http://schemas.openxmlformats.org/officeDocument/2006/relationships/hyperlink" Target="https://www.ibo.org/es/programmes/diploma-programme/curriculum/extended-essay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t>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30600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PA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7055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El proceso nacional está compuesto por diferentes</a:t>
            </a:r>
            <a:r>
              <a:rPr lang="es-PA" baseline="0" dirty="0" smtClean="0"/>
              <a:t> fases en las que los participantes van desarrollando habilidades para la vida y adquiriendo aprendizaje significativo en la búsqueda del éxito como para la resiliencia ante las noticias no favorables. </a:t>
            </a:r>
          </a:p>
          <a:p>
            <a:endParaRPr lang="es-PA" baseline="0" dirty="0" smtClean="0"/>
          </a:p>
          <a:p>
            <a:r>
              <a:rPr lang="es-PA" baseline="0" dirty="0" smtClean="0"/>
              <a:t>Las fases varían cada año, por ejemplo pueden haber ensayos, entrevistas, campamento, talleres, feria de proyectos. Deben estar atentos a los medios oficiales.</a:t>
            </a:r>
          </a:p>
          <a:p>
            <a:endParaRPr lang="es-PA" baseline="0" dirty="0" smtClean="0"/>
          </a:p>
          <a:p>
            <a:r>
              <a:rPr lang="es-PA" baseline="0" dirty="0" smtClean="0"/>
              <a:t>Contarles </a:t>
            </a:r>
            <a:r>
              <a:rPr lang="es-PA" baseline="0" dirty="0" err="1" smtClean="0"/>
              <a:t>uds</a:t>
            </a:r>
            <a:r>
              <a:rPr lang="es-PA" baseline="0" dirty="0" smtClean="0"/>
              <a:t> como porqué aplicar, qué sintieron, desde su experiencia explicar lo que es el Proceso Nacional. Y que no importa hasta cuál fase lleguen, será enriquecedor.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t>12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12830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El proceso nacional está compuesto por diferentes</a:t>
            </a:r>
            <a:r>
              <a:rPr lang="es-PA" baseline="0" dirty="0" smtClean="0"/>
              <a:t> fases en las que los participantes van desarrollando habilidades para la vida y adquiriendo aprendizaje significativo en la búsqueda del éxito como para la resiliencia ante las noticias no favorables. </a:t>
            </a:r>
          </a:p>
          <a:p>
            <a:endParaRPr lang="es-PA" baseline="0" dirty="0" smtClean="0"/>
          </a:p>
          <a:p>
            <a:r>
              <a:rPr lang="es-PA" baseline="0" dirty="0" smtClean="0"/>
              <a:t>Las fases varían cada año, por ejemplo pueden haber ensayos, entrevistas, campamento, talleres, feria de proyectos. Deben estar atentos a los medios oficiales.</a:t>
            </a:r>
          </a:p>
          <a:p>
            <a:endParaRPr lang="es-PA" baseline="0" dirty="0" smtClean="0"/>
          </a:p>
          <a:p>
            <a:r>
              <a:rPr lang="es-PA" baseline="0" dirty="0" smtClean="0"/>
              <a:t>Contarles </a:t>
            </a:r>
            <a:r>
              <a:rPr lang="es-PA" baseline="0" dirty="0" err="1" smtClean="0"/>
              <a:t>uds</a:t>
            </a:r>
            <a:r>
              <a:rPr lang="es-PA" baseline="0" dirty="0" smtClean="0"/>
              <a:t> como porqué aplicar, qué sintieron, desde su experiencia explicar lo que es el Proceso Nacional. Y que no importa hasta cuál fase lleguen, será enriquecedor.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t>13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12830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El proceso nacional está compuesto por diferentes</a:t>
            </a:r>
            <a:r>
              <a:rPr lang="es-PA" baseline="0" dirty="0" smtClean="0"/>
              <a:t> fases en las que los participantes van desarrollando habilidades para la vida y adquiriendo aprendizaje significativo en la búsqueda del éxito como para la resiliencia ante las noticias no favorables. </a:t>
            </a:r>
          </a:p>
          <a:p>
            <a:endParaRPr lang="es-PA" baseline="0" dirty="0" smtClean="0"/>
          </a:p>
          <a:p>
            <a:r>
              <a:rPr lang="es-PA" baseline="0" dirty="0" smtClean="0"/>
              <a:t>Las fases varían cada año, por ejemplo pueden haber ensayos, entrevistas, campamento, talleres, feria de proyectos. Deben estar atentos a los medios oficiales.</a:t>
            </a:r>
          </a:p>
          <a:p>
            <a:endParaRPr lang="es-PA" baseline="0" dirty="0" smtClean="0"/>
          </a:p>
          <a:p>
            <a:r>
              <a:rPr lang="es-PA" baseline="0" dirty="0" smtClean="0"/>
              <a:t>Contarles </a:t>
            </a:r>
            <a:r>
              <a:rPr lang="es-PA" baseline="0" dirty="0" err="1" smtClean="0"/>
              <a:t>uds</a:t>
            </a:r>
            <a:r>
              <a:rPr lang="es-PA" baseline="0" dirty="0" smtClean="0"/>
              <a:t> como porqué aplicar, qué sintieron, desde su experiencia explicar lo que es el Proceso Nacional. Y que no importa hasta cuál fase lleguen, será enriquecedor.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t>14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12830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t>15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12830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dirty="0" smtClean="0"/>
              <a:t>Como les dijimos, el Comité Nacional cuenta con un cupo limitado</a:t>
            </a:r>
            <a:r>
              <a:rPr lang="es-PA" baseline="0" dirty="0" smtClean="0"/>
              <a:t> de espacios para nominar a jóvenes que les representen en los diversos Colegios. La cantidad de espacios y la lista de colegios varía cada año.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PA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baseline="0" dirty="0" smtClean="0"/>
              <a:t>Existe la posibilidad de solicitar un subsidio parcial o completo para cubrir  los costos de colegiatura por los dos años, los cuáles se otorgan basado en un estudio socioeconómico familiar y los recursos disponibles para ese año.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PA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baseline="0" dirty="0" smtClean="0"/>
              <a:t>Si se desea ser Embajador o Embajadora del Comité Nacional en algún colegio UWC, debe realizar el Proceso Nacional que les explicamos, los requisitos por ende son los que ya observamos.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PA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baseline="0" dirty="0" smtClean="0"/>
              <a:t>Durante el Proceso Nacional, el Comité va generando un ranking basado en mérito y potencial de cada participante.  El ranking final es la lista en prioridad para la nominación a los colegios.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PA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baseline="0" dirty="0" smtClean="0"/>
              <a:t>Así, por ejemplo,  si para un año existe un cupo, podemos decir que la persona que haya quedado de primera en el ranking es la que tendrá la prioridad para asistir.</a:t>
            </a:r>
          </a:p>
        </p:txBody>
      </p:sp>
    </p:spTree>
    <p:extLst>
      <p:ext uri="{BB962C8B-B14F-4D97-AF65-F5344CB8AC3E}">
        <p14:creationId xmlns:p14="http://schemas.microsoft.com/office/powerpoint/2010/main" val="3411811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El proceso nacional está compuesto por diferentes</a:t>
            </a:r>
            <a:r>
              <a:rPr lang="es-PA" baseline="0" dirty="0" smtClean="0"/>
              <a:t> fases en las que los participantes van desarrollando habilidades para la vida y adquiriendo aprendizaje significativo en la búsqueda del éxito como para la resiliencia ante las noticias no favorables. </a:t>
            </a:r>
          </a:p>
          <a:p>
            <a:endParaRPr lang="es-PA" baseline="0" dirty="0" smtClean="0"/>
          </a:p>
          <a:p>
            <a:r>
              <a:rPr lang="es-PA" baseline="0" dirty="0" smtClean="0"/>
              <a:t>Las fases varían cada año, por ejemplo pueden haber ensayos, entrevistas, campamento, talleres, feria de proyectos. Deben estar atentos a los medios oficiales.</a:t>
            </a:r>
          </a:p>
          <a:p>
            <a:endParaRPr lang="es-PA" baseline="0" dirty="0" smtClean="0"/>
          </a:p>
          <a:p>
            <a:r>
              <a:rPr lang="es-PA" baseline="0" dirty="0" smtClean="0"/>
              <a:t>Contarles </a:t>
            </a:r>
            <a:r>
              <a:rPr lang="es-PA" baseline="0" dirty="0" err="1" smtClean="0"/>
              <a:t>uds</a:t>
            </a:r>
            <a:r>
              <a:rPr lang="es-PA" baseline="0" dirty="0" smtClean="0"/>
              <a:t> como porqué aplicar, qué sintieron, desde su experiencia explicar lo que es el Proceso Nacional. Y que no importa hasta cuál fase lleguen, será enriquecedor.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t>18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12830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dirty="0" smtClean="0"/>
              <a:t>Es un Movimiento mundial</a:t>
            </a:r>
            <a:r>
              <a:rPr lang="es-PA" baseline="0" dirty="0" smtClean="0"/>
              <a:t> , con la misión de hacer de la educación una fuerza para unir a las personas, las naciones y las culturas por la paz y un futuro sostenible</a:t>
            </a:r>
            <a:endParaRPr lang="es-PA" dirty="0" smtClean="0"/>
          </a:p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1402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Los</a:t>
            </a:r>
            <a:r>
              <a:rPr lang="es-PA" baseline="0" dirty="0" smtClean="0"/>
              <a:t> valores del Movimiento son:</a:t>
            </a:r>
          </a:p>
          <a:p>
            <a:r>
              <a:rPr lang="es-PA" dirty="0" smtClean="0"/>
              <a:t>Conocimiento internacional e intercultural</a:t>
            </a:r>
          </a:p>
          <a:p>
            <a:r>
              <a:rPr lang="es-PA" dirty="0" smtClean="0"/>
              <a:t>Celebración de las diferencias</a:t>
            </a:r>
          </a:p>
          <a:p>
            <a:r>
              <a:rPr lang="es-PA" dirty="0" smtClean="0"/>
              <a:t>Responsabilidad e integridad personal</a:t>
            </a:r>
          </a:p>
          <a:p>
            <a:r>
              <a:rPr lang="es-PA" dirty="0" smtClean="0"/>
              <a:t>Responsabilidad y respeto mutuo</a:t>
            </a:r>
          </a:p>
          <a:p>
            <a:r>
              <a:rPr lang="es-PA" dirty="0" smtClean="0"/>
              <a:t>Compasión y servicio</a:t>
            </a:r>
          </a:p>
          <a:p>
            <a:r>
              <a:rPr lang="es-PA" dirty="0" smtClean="0"/>
              <a:t>Respeto por el medio ambiente</a:t>
            </a:r>
          </a:p>
          <a:p>
            <a:r>
              <a:rPr lang="es-PA" dirty="0" smtClean="0"/>
              <a:t>Un sentido de idealismo</a:t>
            </a:r>
          </a:p>
          <a:p>
            <a:r>
              <a:rPr lang="es-PA" dirty="0" smtClean="0"/>
              <a:t>Retos personales</a:t>
            </a:r>
          </a:p>
          <a:p>
            <a:r>
              <a:rPr lang="es-PA" dirty="0" smtClean="0"/>
              <a:t>Acción y ejemplo personal</a:t>
            </a:r>
          </a:p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t>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3887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Fundado en 1962 por una iniciativa basada en las ideas de un educador Alemán llamado </a:t>
            </a:r>
            <a:r>
              <a:rPr lang="es-PA" dirty="0" err="1" smtClean="0"/>
              <a:t>Kurt</a:t>
            </a:r>
            <a:r>
              <a:rPr lang="es-PA" dirty="0" smtClean="0"/>
              <a:t> Hahn. Él creía que se podía hacer mucho para superar la hostilidad y el conflicto internacional si los jóvenes de diferentes naciones, etnias y religiones podían unirse y aprender unos de otros.</a:t>
            </a:r>
          </a:p>
          <a:p>
            <a:endParaRPr lang="es-PA" dirty="0" smtClean="0"/>
          </a:p>
          <a:p>
            <a:r>
              <a:rPr lang="es-PA" dirty="0" smtClean="0"/>
              <a:t>Leer https://www.cr.uwc.org/history</a:t>
            </a:r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t>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6399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dirty="0" smtClean="0"/>
              <a:t>En</a:t>
            </a:r>
            <a:r>
              <a:rPr lang="es-PA" baseline="0" dirty="0" smtClean="0"/>
              <a:t> 155 países hay Comités Nacionales que son responsables de promover la Misión del Movimiento en su país y región, para lo que desarrollan actividades durante todo el año. </a:t>
            </a:r>
            <a:endParaRPr lang="es-PA" baseline="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baseline="0" dirty="0" smtClean="0"/>
              <a:t>Además existen 17 colegios ubicados en 4 continentes </a:t>
            </a:r>
            <a:r>
              <a:rPr lang="es-PA" i="1" baseline="0" dirty="0" smtClean="0"/>
              <a:t>(leer los países y señalarlos en el mapa), </a:t>
            </a:r>
            <a:r>
              <a:rPr lang="es-PA" i="0" baseline="0" dirty="0" smtClean="0"/>
              <a:t>los cuáles reciben todos los años a jóvenes para convivir durante dos años, a la vez que estudian el Bachillerato Internacional y desarrollan habilidades para convertirse en líderes y promotores de la paz.</a:t>
            </a:r>
          </a:p>
        </p:txBody>
      </p:sp>
    </p:spTree>
    <p:extLst>
      <p:ext uri="{BB962C8B-B14F-4D97-AF65-F5344CB8AC3E}">
        <p14:creationId xmlns:p14="http://schemas.microsoft.com/office/powerpoint/2010/main" val="2554358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El modelo educativo UWC</a:t>
            </a:r>
          </a:p>
          <a:p>
            <a:endParaRPr lang="es-PA" dirty="0" smtClean="0"/>
          </a:p>
          <a:p>
            <a:r>
              <a:rPr lang="es-PA" dirty="0" smtClean="0"/>
              <a:t>Leer más en : http://uwccostarica.org/sites/default/files/140228%20-%20UWC%20Educational%20Model-1.pdf</a:t>
            </a:r>
          </a:p>
          <a:p>
            <a:r>
              <a:rPr lang="es-PA" dirty="0" smtClean="0"/>
              <a:t>http://uwccostarica.org/about-uwc-model</a:t>
            </a:r>
          </a:p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t>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0846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Académicamente</a:t>
            </a:r>
            <a:r>
              <a:rPr lang="es-PA" baseline="0" dirty="0" smtClean="0"/>
              <a:t> se cursa el Programa del Diploma del Bachillerato Internacional </a:t>
            </a:r>
          </a:p>
          <a:p>
            <a:endParaRPr lang="es-PA" baseline="0" dirty="0" smtClean="0"/>
          </a:p>
          <a:p>
            <a:r>
              <a:rPr lang="es-PA" dirty="0" smtClean="0"/>
              <a:t>Los tres componentes troncales son los siguientes:</a:t>
            </a:r>
          </a:p>
          <a:p>
            <a:r>
              <a:rPr lang="es-PA" b="1" dirty="0" smtClean="0">
                <a:hlinkClick r:id="rId3" tooltip="Teoría del Conocimiento"/>
              </a:rPr>
              <a:t>Teoría del Conocimiento</a:t>
            </a:r>
            <a:r>
              <a:rPr lang="es-PA" dirty="0" smtClean="0"/>
              <a:t>, en el que los alumnos reflexionan sobre la naturaleza del conocimiento y la manera en la que conocemos lo que afirmamos saber</a:t>
            </a:r>
          </a:p>
          <a:p>
            <a:r>
              <a:rPr lang="es-PA" b="1" dirty="0" smtClean="0">
                <a:hlinkClick r:id="rId4" tooltip="La Monografía"/>
              </a:rPr>
              <a:t>La Monografía</a:t>
            </a:r>
            <a:r>
              <a:rPr lang="es-PA" b="1" dirty="0" smtClean="0"/>
              <a:t>,</a:t>
            </a:r>
            <a:r>
              <a:rPr lang="es-PA" dirty="0" smtClean="0"/>
              <a:t> que es un trabajo de investigación independiente y dirigido por el propio alumno que culmina con un ensayo de 4.000 palabras</a:t>
            </a:r>
          </a:p>
          <a:p>
            <a:r>
              <a:rPr lang="es-PA" b="1" dirty="0" smtClean="0">
                <a:hlinkClick r:id="rId5" tooltip="Creatividad, Acción y Servicio (CAS)"/>
              </a:rPr>
              <a:t>Creatividad, Acción y Servicio</a:t>
            </a:r>
            <a:r>
              <a:rPr lang="es-PA" dirty="0" smtClean="0"/>
              <a:t>, en el que los alumnos completan un proyecto relacionado con estos tres conceptos</a:t>
            </a:r>
          </a:p>
          <a:p>
            <a:r>
              <a:rPr lang="es-PA" dirty="0" smtClean="0"/>
              <a:t>Estos son los seis grupos de asignaturas:</a:t>
            </a:r>
          </a:p>
          <a:p>
            <a:r>
              <a:rPr lang="es-PA" dirty="0" smtClean="0"/>
              <a:t>Estudios de Lengua y Literatura</a:t>
            </a:r>
          </a:p>
          <a:p>
            <a:r>
              <a:rPr lang="es-PA" dirty="0" smtClean="0"/>
              <a:t>Adquisición de Lenguas</a:t>
            </a:r>
          </a:p>
          <a:p>
            <a:r>
              <a:rPr lang="es-PA" dirty="0" smtClean="0"/>
              <a:t>Individuos y Sociedades</a:t>
            </a:r>
          </a:p>
          <a:p>
            <a:r>
              <a:rPr lang="es-PA" dirty="0" smtClean="0"/>
              <a:t>Ciencias</a:t>
            </a:r>
          </a:p>
          <a:p>
            <a:r>
              <a:rPr lang="es-PA" dirty="0" smtClean="0"/>
              <a:t>Matemáticas</a:t>
            </a:r>
          </a:p>
          <a:p>
            <a:r>
              <a:rPr lang="es-PA" dirty="0" smtClean="0"/>
              <a:t>Artes</a:t>
            </a:r>
          </a:p>
          <a:p>
            <a:endParaRPr lang="es-PA" dirty="0" smtClean="0"/>
          </a:p>
          <a:p>
            <a:r>
              <a:rPr lang="es-PA" dirty="0" smtClean="0"/>
              <a:t>Cada grupo de asignaturas comprende diferentes cursos</a:t>
            </a:r>
            <a:r>
              <a:rPr lang="es-PA" baseline="0" dirty="0" smtClean="0"/>
              <a:t> y va a depender de la oferta de cursos de cada Colegio.</a:t>
            </a:r>
            <a:endParaRPr lang="es-PA" dirty="0" smtClean="0"/>
          </a:p>
          <a:p>
            <a:endParaRPr lang="es-PA" dirty="0" smtClean="0"/>
          </a:p>
          <a:p>
            <a:r>
              <a:rPr lang="es-PA" dirty="0" smtClean="0"/>
              <a:t>Leer</a:t>
            </a:r>
            <a:r>
              <a:rPr lang="es-PA" baseline="0" dirty="0" smtClean="0"/>
              <a:t> más en </a:t>
            </a:r>
            <a:r>
              <a:rPr lang="es-PA" dirty="0" smtClean="0"/>
              <a:t>https://www.ibo.org/es/programmes/diploma-programme/curriculum/</a:t>
            </a:r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F824-F4C1-47C2-A54F-BA7439ED6C20}" type="slidenum">
              <a:rPr lang="es-PA" smtClean="0"/>
              <a:t>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4798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PA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82724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PA" i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7087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t>9/8/19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6800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t>9/8/19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3131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t>9/8/19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089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295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t>9/8/19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282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t>9/8/19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1041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t>9/8/19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6374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t>9/8/19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3927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t>9/8/19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8189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t>9/8/19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7304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t>9/8/19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291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83DD-4115-4A08-830E-B75DA4118C65}" type="datetimeFigureOut">
              <a:rPr lang="es-PA" smtClean="0"/>
              <a:t>9/8/19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9295-21C2-469D-A7DA-87609C45E4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94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83DD-4115-4A08-830E-B75DA4118C65}" type="datetimeFigureOut">
              <a:rPr lang="es-PA" smtClean="0"/>
              <a:t>9/8/19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79295-21C2-469D-A7DA-87609C45E4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55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o.uwc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Resultado de imagen para uwc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69737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1-30 at 11.0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1634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021815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1981: </a:t>
            </a:r>
            <a:r>
              <a:rPr lang="en-US" sz="1600" dirty="0" err="1"/>
              <a:t>Nace</a:t>
            </a:r>
            <a:r>
              <a:rPr lang="en-US" sz="1600" dirty="0"/>
              <a:t> el </a:t>
            </a:r>
            <a:r>
              <a:rPr lang="en-US" sz="1600" dirty="0" err="1"/>
              <a:t>comité</a:t>
            </a:r>
            <a:r>
              <a:rPr lang="en-US" sz="1600" dirty="0"/>
              <a:t>, </a:t>
            </a:r>
            <a:r>
              <a:rPr lang="en-US" sz="1600" dirty="0" err="1"/>
              <a:t>primera</a:t>
            </a:r>
            <a:r>
              <a:rPr lang="en-US" sz="1600" dirty="0"/>
              <a:t> </a:t>
            </a:r>
            <a:r>
              <a:rPr lang="en-US" sz="1600" dirty="0" err="1"/>
              <a:t>beca</a:t>
            </a:r>
            <a:r>
              <a:rPr lang="en-US" sz="1600" dirty="0"/>
              <a:t> a </a:t>
            </a:r>
            <a:r>
              <a:rPr lang="en-US" sz="1600" dirty="0" err="1"/>
              <a:t>Canadá</a:t>
            </a:r>
            <a:endParaRPr lang="en-US" sz="1600" dirty="0"/>
          </a:p>
          <a:p>
            <a:r>
              <a:rPr lang="en-US" sz="1600" dirty="0"/>
              <a:t>1987: Dr. Rene </a:t>
            </a:r>
            <a:r>
              <a:rPr lang="en-US" sz="1600" dirty="0" err="1"/>
              <a:t>Blattmann</a:t>
            </a:r>
            <a:r>
              <a:rPr lang="en-US" sz="1600" dirty="0"/>
              <a:t> y Dr. Pablo Lara</a:t>
            </a:r>
          </a:p>
          <a:p>
            <a:r>
              <a:rPr lang="en-US" sz="1600" dirty="0" smtClean="0"/>
              <a:t>1987–1993 </a:t>
            </a:r>
            <a:r>
              <a:rPr lang="en-US" sz="1600" dirty="0"/>
              <a:t>: </a:t>
            </a:r>
            <a:r>
              <a:rPr lang="en-US" sz="1600" dirty="0" err="1"/>
              <a:t>Becas</a:t>
            </a:r>
            <a:r>
              <a:rPr lang="en-US" sz="1600" dirty="0"/>
              <a:t> a Italia y EEUU</a:t>
            </a:r>
          </a:p>
          <a:p>
            <a:r>
              <a:rPr lang="en-US" sz="1600" dirty="0"/>
              <a:t>1994: Primer Boliviano en Hong Kong</a:t>
            </a:r>
          </a:p>
          <a:p>
            <a:r>
              <a:rPr lang="en-US" sz="1600" dirty="0"/>
              <a:t>1997: Primer Boliviano en India</a:t>
            </a:r>
          </a:p>
          <a:p>
            <a:r>
              <a:rPr lang="en-US" sz="1600" dirty="0"/>
              <a:t>1998: Primer Boliviano en </a:t>
            </a:r>
            <a:r>
              <a:rPr lang="en-US" sz="1600" dirty="0" err="1"/>
              <a:t>Noruega</a:t>
            </a:r>
            <a:endParaRPr lang="en-US" sz="1600" dirty="0"/>
          </a:p>
          <a:p>
            <a:r>
              <a:rPr lang="en-US" sz="1600" dirty="0"/>
              <a:t>2003: Primer Boliviano en Gales</a:t>
            </a:r>
          </a:p>
          <a:p>
            <a:r>
              <a:rPr lang="en-US" sz="1600" dirty="0"/>
              <a:t>2003-2018:  3 a 5 </a:t>
            </a:r>
            <a:r>
              <a:rPr lang="en-US" sz="1600" dirty="0" err="1"/>
              <a:t>becas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 smtClean="0"/>
              <a:t>año</a:t>
            </a:r>
            <a:endParaRPr lang="en-US" sz="1600" dirty="0"/>
          </a:p>
        </p:txBody>
      </p:sp>
      <p:pic>
        <p:nvPicPr>
          <p:cNvPr id="6" name="Picture 5" descr="10513345_332836346869301_5009157513524711058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82" y="1707654"/>
            <a:ext cx="4700014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1-30 at 11.0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515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990" y="2787774"/>
            <a:ext cx="83029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500" b="1" dirty="0" smtClean="0">
                <a:solidFill>
                  <a:schemeClr val="tx2"/>
                </a:solidFill>
              </a:rPr>
              <a:t>Proceso de selección 2020-2022</a:t>
            </a:r>
          </a:p>
        </p:txBody>
      </p:sp>
    </p:spTree>
    <p:extLst>
      <p:ext uri="{BB962C8B-B14F-4D97-AF65-F5344CB8AC3E}">
        <p14:creationId xmlns:p14="http://schemas.microsoft.com/office/powerpoint/2010/main" val="9432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04617B"/>
                </a:solidFill>
              </a:rPr>
              <a:t>REQUSITOS</a:t>
            </a:r>
            <a:endParaRPr lang="es-PA" dirty="0">
              <a:solidFill>
                <a:srgbClr val="04617B"/>
              </a:solidFill>
            </a:endParaRPr>
          </a:p>
        </p:txBody>
      </p:sp>
      <p:sp>
        <p:nvSpPr>
          <p:cNvPr id="4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3159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1900" dirty="0" smtClean="0"/>
              <a:t>Estar cursando el CUARTO </a:t>
            </a:r>
            <a:r>
              <a:rPr lang="es-PA" sz="1900" dirty="0"/>
              <a:t>CURSO DE SECUNDARIA con notas destacadas</a:t>
            </a:r>
            <a:r>
              <a:rPr lang="es-PA" sz="1900" dirty="0" smtClean="0"/>
              <a:t>.</a:t>
            </a:r>
            <a:endParaRPr lang="es-PA" sz="19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1900" dirty="0"/>
              <a:t>Haber cumplido los 16 años hasta septiembre de </a:t>
            </a:r>
            <a:r>
              <a:rPr lang="es-PA" sz="1900" dirty="0" smtClean="0"/>
              <a:t>2020 </a:t>
            </a:r>
            <a:r>
              <a:rPr lang="es-PA" sz="1900" dirty="0"/>
              <a:t>y estar cursando el Quinto o  Sexto de Secundaria el </a:t>
            </a:r>
            <a:r>
              <a:rPr lang="es-PA" sz="1900" dirty="0" smtClean="0"/>
              <a:t>2020.</a:t>
            </a:r>
            <a:endParaRPr lang="es-PA" sz="19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1900" dirty="0"/>
              <a:t>Tener carácter independiente y maduro, con inquietudes para conocer nuevas culturas, habilidad para adaptarse a nuevas situaciones, amplitud y madurez de criterio</a:t>
            </a:r>
            <a:r>
              <a:rPr lang="es-PA" sz="1900" dirty="0" smtClean="0"/>
              <a:t>.</a:t>
            </a:r>
            <a:endParaRPr lang="es-PA" sz="19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1900" dirty="0"/>
              <a:t>Tener el firme compromiso de regresar a Bolivia</a:t>
            </a:r>
            <a:r>
              <a:rPr lang="es-PA" sz="1900" dirty="0" smtClean="0"/>
              <a:t>.</a:t>
            </a:r>
            <a:endParaRPr lang="es-PA" sz="19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1900" dirty="0"/>
              <a:t>Tener interés en promover la comprensión cultural entre las naciones del mundo</a:t>
            </a:r>
            <a:r>
              <a:rPr lang="es-PA" sz="1900" dirty="0" smtClean="0"/>
              <a:t>.</a:t>
            </a:r>
            <a:endParaRPr lang="es-PA" sz="19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1763688" y="1059582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0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04617B"/>
                </a:solidFill>
              </a:rPr>
              <a:t>REQUSITOS</a:t>
            </a:r>
            <a:endParaRPr lang="es-PA" dirty="0">
              <a:solidFill>
                <a:srgbClr val="04617B"/>
              </a:solidFill>
            </a:endParaRPr>
          </a:p>
        </p:txBody>
      </p:sp>
      <p:sp>
        <p:nvSpPr>
          <p:cNvPr id="4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3159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Aft>
                <a:spcPts val="1600"/>
              </a:spcAft>
              <a:buFont typeface="Arial"/>
              <a:buChar char="•"/>
            </a:pPr>
            <a:endParaRPr lang="es-PA" sz="2000" dirty="0" smtClean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2000" dirty="0" smtClean="0"/>
              <a:t>Tener </a:t>
            </a:r>
            <a:r>
              <a:rPr lang="es-PA" sz="2000" dirty="0"/>
              <a:t>vocación e interés por el servicio a la comunidad</a:t>
            </a:r>
            <a:r>
              <a:rPr lang="es-PA" sz="2000" dirty="0" smtClean="0"/>
              <a:t>.</a:t>
            </a:r>
            <a:endParaRPr lang="es-PA" sz="20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2000" dirty="0" smtClean="0"/>
              <a:t>No </a:t>
            </a:r>
            <a:r>
              <a:rPr lang="es-PA" sz="2000" dirty="0"/>
              <a:t>es necesario dominar el inglés para acceder a una de las becas. No obstante es aconsejable tener alguna base del idioma</a:t>
            </a:r>
            <a:r>
              <a:rPr lang="es-PA" sz="2000" dirty="0" smtClean="0"/>
              <a:t>.</a:t>
            </a:r>
            <a:endParaRPr lang="es-PA" sz="20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2000" dirty="0"/>
              <a:t>Completar el FORMULARIO DE APLICACIÓN </a:t>
            </a:r>
            <a:r>
              <a:rPr lang="es-PA" sz="2000" dirty="0" smtClean="0"/>
              <a:t>ONLINE adjuntando comprobante/boleta </a:t>
            </a:r>
            <a:r>
              <a:rPr lang="es-PA" sz="2000" dirty="0"/>
              <a:t>de depósito por </a:t>
            </a:r>
            <a:r>
              <a:rPr lang="es-PA" sz="2000" dirty="0" smtClean="0"/>
              <a:t>llenado del formulario en linea.</a:t>
            </a:r>
            <a:endParaRPr lang="es-PA" sz="20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1763688" y="1059582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04617B"/>
                </a:solidFill>
              </a:rPr>
              <a:t>COMO POSTULAR</a:t>
            </a:r>
            <a:endParaRPr lang="es-PA" dirty="0">
              <a:solidFill>
                <a:srgbClr val="04617B"/>
              </a:solidFill>
            </a:endParaRPr>
          </a:p>
        </p:txBody>
      </p:sp>
      <p:sp>
        <p:nvSpPr>
          <p:cNvPr id="4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3159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Aft>
                <a:spcPts val="1600"/>
              </a:spcAft>
              <a:buFont typeface="Arial"/>
              <a:buChar char="•"/>
            </a:pPr>
            <a:endParaRPr lang="es-PA" sz="2000" dirty="0" smtClean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2000" dirty="0" smtClean="0"/>
              <a:t>Encontrar el link al formulario online en </a:t>
            </a:r>
            <a:r>
              <a:rPr lang="es-PA" sz="2000" dirty="0"/>
              <a:t>la página web: bo.uwc.org y depositar Bs. 30 en la Cuenta del BANCO UNIÓN que se especifica en la convocatoria</a:t>
            </a:r>
            <a:r>
              <a:rPr lang="es-PA" sz="2000" dirty="0" smtClean="0"/>
              <a:t>.</a:t>
            </a:r>
            <a:endParaRPr lang="es-PA" sz="20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r>
              <a:rPr lang="es-PA" sz="2000" dirty="0"/>
              <a:t>Llenar el formulario de acuerdo a las instrucciones y requisitos establecidos</a:t>
            </a:r>
            <a:r>
              <a:rPr lang="es-PA" sz="2000" dirty="0" smtClean="0"/>
              <a:t>. En casos excepcionales se aceptará aplicaciones en papel. Comunicarse de antemano con el Comité si creen que es su caso.</a:t>
            </a:r>
            <a:endParaRPr lang="es-PA" sz="20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endParaRPr lang="es-PA" sz="20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1763688" y="1059582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1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04617B"/>
                </a:solidFill>
              </a:rPr>
              <a:t>COMO</a:t>
            </a:r>
            <a:r>
              <a:rPr lang="es-PA" dirty="0" smtClean="0"/>
              <a:t> </a:t>
            </a:r>
            <a:r>
              <a:rPr lang="es-PA" dirty="0" smtClean="0">
                <a:solidFill>
                  <a:srgbClr val="04617B"/>
                </a:solidFill>
              </a:rPr>
              <a:t>POSTULAR</a:t>
            </a:r>
            <a:endParaRPr lang="es-PA" dirty="0">
              <a:solidFill>
                <a:srgbClr val="04617B"/>
              </a:solidFill>
            </a:endParaRPr>
          </a:p>
        </p:txBody>
      </p:sp>
      <p:sp>
        <p:nvSpPr>
          <p:cNvPr id="4" name="Shape 67"/>
          <p:cNvSpPr txBox="1">
            <a:spLocks noGrp="1"/>
          </p:cNvSpPr>
          <p:nvPr>
            <p:ph type="body" idx="1"/>
          </p:nvPr>
        </p:nvSpPr>
        <p:spPr>
          <a:xfrm>
            <a:off x="323528" y="1419622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s-PA" sz="3000" dirty="0" smtClean="0"/>
              <a:t>La </a:t>
            </a:r>
            <a:r>
              <a:rPr lang="es-PA" sz="3000" dirty="0"/>
              <a:t>fecha límite de postulación es el </a:t>
            </a:r>
            <a:r>
              <a:rPr lang="es-PA" sz="3000" dirty="0" smtClean="0">
                <a:solidFill>
                  <a:srgbClr val="FF0000"/>
                </a:solidFill>
              </a:rPr>
              <a:t>VIERNES 15 </a:t>
            </a:r>
            <a:r>
              <a:rPr lang="es-PA" sz="3000" dirty="0">
                <a:solidFill>
                  <a:srgbClr val="FF0000"/>
                </a:solidFill>
              </a:rPr>
              <a:t>DE </a:t>
            </a:r>
            <a:r>
              <a:rPr lang="es-PA" sz="3000" dirty="0" smtClean="0">
                <a:solidFill>
                  <a:srgbClr val="FF0000"/>
                </a:solidFill>
              </a:rPr>
              <a:t>NOVIEMBRE DE </a:t>
            </a:r>
            <a:r>
              <a:rPr lang="es-PA" sz="3000" dirty="0">
                <a:solidFill>
                  <a:srgbClr val="FF0000"/>
                </a:solidFill>
              </a:rPr>
              <a:t>2019 A </a:t>
            </a:r>
            <a:r>
              <a:rPr lang="es-PA" sz="3000" dirty="0" smtClean="0">
                <a:solidFill>
                  <a:srgbClr val="FF0000"/>
                </a:solidFill>
              </a:rPr>
              <a:t>LAS 00:00 (media noche)</a:t>
            </a:r>
            <a:r>
              <a:rPr lang="es-PA" sz="3000" dirty="0" smtClean="0"/>
              <a:t>, a las 00:01 el sistema se cerrará automáticamente y no aceptará más postulación. No lo dejen para el último momento. </a:t>
            </a:r>
            <a:endParaRPr lang="es-PA" sz="30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endParaRPr lang="es-PA" sz="2000" dirty="0"/>
          </a:p>
          <a:p>
            <a:pPr marL="342900">
              <a:spcAft>
                <a:spcPts val="1600"/>
              </a:spcAft>
              <a:buFont typeface="Arial"/>
              <a:buChar char="•"/>
            </a:pPr>
            <a:endParaRPr lang="es-PA" sz="20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1763688" y="1059582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0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"/>
          <p:cNvSpPr txBox="1">
            <a:spLocks noGrp="1"/>
          </p:cNvSpPr>
          <p:nvPr>
            <p:ph type="title"/>
          </p:nvPr>
        </p:nvSpPr>
        <p:spPr>
          <a:xfrm>
            <a:off x="311700" y="1"/>
            <a:ext cx="8520600" cy="961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</a:rPr>
              <a:t>Quiero ir a un cole </a:t>
            </a:r>
            <a:endParaRPr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2 Marcador de texto"/>
          <p:cNvSpPr>
            <a:spLocks noGrp="1"/>
          </p:cNvSpPr>
          <p:nvPr>
            <p:ph type="body" idx="1"/>
          </p:nvPr>
        </p:nvSpPr>
        <p:spPr>
          <a:xfrm>
            <a:off x="0" y="4154487"/>
            <a:ext cx="9144000" cy="989013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es-PA" dirty="0" smtClean="0"/>
              <a:t>Postulate para ser Embajador o Embajadora del Comité Nacional</a:t>
            </a:r>
          </a:p>
        </p:txBody>
      </p:sp>
      <p:pic>
        <p:nvPicPr>
          <p:cNvPr id="11" name="Picture 2" descr="C:\Users\Gabriela Rubi Leon\Desktop\Divulgación\co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1" y="950443"/>
            <a:ext cx="8378017" cy="310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1026" name="Picture 2" descr="https://lh6.googleusercontent.com/EXP7pKThpAhLqdZB-ODc-EKJM9vw67NULEFnYcWXOQXWmZ0MyN3ys6qm_k0LoMcMzNnct9kYx7PCaGnBi_sc84SXn7aTjwjKjsRBjxeLK49UkZE0rnnWrz-AXKU6PWIviPK0oMnE7N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0"/>
          <a:stretch/>
        </p:blipFill>
        <p:spPr bwMode="auto">
          <a:xfrm>
            <a:off x="179512" y="139046"/>
            <a:ext cx="9144000" cy="530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Resultado de imagen para united world colleges logo whi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38" y="170234"/>
            <a:ext cx="2338924" cy="5504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57"/>
          <p:cNvSpPr txBox="1">
            <a:spLocks/>
          </p:cNvSpPr>
          <p:nvPr/>
        </p:nvSpPr>
        <p:spPr>
          <a:xfrm>
            <a:off x="34668" y="773655"/>
            <a:ext cx="9144000" cy="758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PA" sz="3600" dirty="0" smtClean="0">
                <a:solidFill>
                  <a:schemeClr val="bg1"/>
                </a:solidFill>
              </a:rPr>
              <a:t>Gracias!,</a:t>
            </a:r>
            <a:r>
              <a:rPr lang="es-PA" sz="3600" dirty="0" err="1" smtClean="0">
                <a:solidFill>
                  <a:schemeClr val="bg1"/>
                </a:solidFill>
              </a:rPr>
              <a:t>Thanks</a:t>
            </a:r>
            <a:r>
              <a:rPr lang="es-PA" sz="3600" dirty="0" smtClean="0">
                <a:solidFill>
                  <a:schemeClr val="bg1"/>
                </a:solidFill>
              </a:rPr>
              <a:t>!, </a:t>
            </a:r>
            <a:r>
              <a:rPr lang="es-PA" sz="3600" dirty="0" err="1" smtClean="0">
                <a:solidFill>
                  <a:schemeClr val="bg1"/>
                </a:solidFill>
              </a:rPr>
              <a:t>merci</a:t>
            </a:r>
            <a:r>
              <a:rPr lang="es-PA" sz="3600" dirty="0" smtClean="0">
                <a:solidFill>
                  <a:schemeClr val="bg1"/>
                </a:solidFill>
              </a:rPr>
              <a:t>!</a:t>
            </a:r>
            <a:r>
              <a:rPr lang="ar-AE" sz="3600" dirty="0" smtClean="0">
                <a:solidFill>
                  <a:schemeClr val="bg1"/>
                </a:solidFill>
              </a:rPr>
              <a:t>شكر,</a:t>
            </a:r>
            <a:r>
              <a:rPr lang="ja-JP" altLang="es-PA" sz="3600" dirty="0" smtClean="0">
                <a:solidFill>
                  <a:schemeClr val="bg1"/>
                </a:solidFill>
              </a:rPr>
              <a:t>感謝</a:t>
            </a:r>
            <a:r>
              <a:rPr lang="es-PA" altLang="ja-JP" sz="3600" dirty="0" smtClean="0">
                <a:solidFill>
                  <a:schemeClr val="bg1"/>
                </a:solidFill>
              </a:rPr>
              <a:t>!,</a:t>
            </a:r>
            <a:r>
              <a:rPr lang="az-Cyrl-AZ" sz="3600" dirty="0" smtClean="0">
                <a:solidFill>
                  <a:schemeClr val="bg1"/>
                </a:solidFill>
              </a:rPr>
              <a:t>спасибо!</a:t>
            </a:r>
            <a:endParaRPr lang="az-Cyrl-A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04617B"/>
                </a:solidFill>
              </a:rPr>
              <a:t>CONSULTAS</a:t>
            </a:r>
            <a:endParaRPr lang="es-PA" dirty="0">
              <a:solidFill>
                <a:srgbClr val="04617B"/>
              </a:solidFill>
            </a:endParaRPr>
          </a:p>
        </p:txBody>
      </p:sp>
      <p:sp>
        <p:nvSpPr>
          <p:cNvPr id="4" name="Shape 67"/>
          <p:cNvSpPr txBox="1">
            <a:spLocks noGrp="1"/>
          </p:cNvSpPr>
          <p:nvPr>
            <p:ph type="body" idx="1"/>
          </p:nvPr>
        </p:nvSpPr>
        <p:spPr>
          <a:xfrm>
            <a:off x="323528" y="1419622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s-PA" sz="2000" dirty="0" smtClean="0"/>
              <a:t>La </a:t>
            </a:r>
            <a:r>
              <a:rPr lang="es-PA" sz="2000" dirty="0"/>
              <a:t>Paz:  681-57274 , 740-</a:t>
            </a:r>
            <a:r>
              <a:rPr lang="es-PA" sz="2000" dirty="0" smtClean="0"/>
              <a:t>49422, </a:t>
            </a:r>
            <a:r>
              <a:rPr lang="is-IS" sz="2000" dirty="0" smtClean="0"/>
              <a:t>699-28148</a:t>
            </a:r>
            <a:r>
              <a:rPr lang="es-PA" sz="2000" dirty="0"/>
              <a:t>	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-PA" sz="2000" dirty="0"/>
              <a:t>Santa Cruz: </a:t>
            </a:r>
            <a:r>
              <a:rPr lang="es-PA" sz="2000" dirty="0" smtClean="0"/>
              <a:t>7109-4191</a:t>
            </a:r>
            <a:r>
              <a:rPr lang="es-PA" sz="2000" dirty="0"/>
              <a:t>	</a:t>
            </a:r>
            <a:endParaRPr lang="es-PA" sz="2000" dirty="0" smtClean="0"/>
          </a:p>
          <a:p>
            <a:pPr marL="0" indent="0">
              <a:spcAft>
                <a:spcPts val="1600"/>
              </a:spcAft>
              <a:buNone/>
            </a:pPr>
            <a:r>
              <a:rPr lang="es-PA" sz="2000" dirty="0" smtClean="0"/>
              <a:t>Tarija: 75112024</a:t>
            </a:r>
            <a:endParaRPr lang="es-PA" sz="2000" dirty="0"/>
          </a:p>
          <a:p>
            <a:pPr marL="0" indent="0">
              <a:spcAft>
                <a:spcPts val="1600"/>
              </a:spcAft>
              <a:buNone/>
            </a:pPr>
            <a:r>
              <a:rPr lang="es-PA" sz="2000" dirty="0" smtClean="0"/>
              <a:t>Email</a:t>
            </a:r>
            <a:r>
              <a:rPr lang="es-PA" sz="2000" dirty="0"/>
              <a:t>: </a:t>
            </a:r>
            <a:r>
              <a:rPr lang="es-PA" sz="2000" dirty="0" smtClean="0">
                <a:hlinkClick r:id="rId3"/>
              </a:rPr>
              <a:t>info@bo.uwc.org</a:t>
            </a:r>
            <a:r>
              <a:rPr lang="es-PA" sz="2000" dirty="0" smtClean="0"/>
              <a:t>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-PA" sz="2000" dirty="0" smtClean="0"/>
              <a:t>Página </a:t>
            </a:r>
            <a:r>
              <a:rPr lang="es-PA" sz="2000" dirty="0"/>
              <a:t>Web: bo.uwc.org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s-PA" sz="2000" dirty="0"/>
              <a:t>Facebook: UWC Bolivia </a:t>
            </a:r>
            <a:r>
              <a:rPr lang="es-PA" sz="2000" dirty="0" smtClean="0"/>
              <a:t>(fan page)</a:t>
            </a:r>
            <a:endParaRPr lang="es-PA" sz="2000" dirty="0"/>
          </a:p>
          <a:p>
            <a:pPr marL="0" indent="0">
              <a:spcAft>
                <a:spcPts val="1600"/>
              </a:spcAft>
              <a:buNone/>
            </a:pPr>
            <a:endParaRPr lang="es-PA" sz="20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1763688" y="1059582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4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dirty="0" err="1" smtClean="0">
                <a:solidFill>
                  <a:schemeClr val="tx2"/>
                </a:solidFill>
              </a:rPr>
              <a:t>Informacion</a:t>
            </a:r>
            <a:r>
              <a:rPr lang="es-BO" dirty="0" smtClean="0">
                <a:solidFill>
                  <a:schemeClr val="tx2"/>
                </a:solidFill>
              </a:rPr>
              <a:t> Bancaria</a:t>
            </a:r>
            <a:endParaRPr lang="es-BO" dirty="0">
              <a:solidFill>
                <a:schemeClr val="tx2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s-BO" b="1" dirty="0" smtClean="0"/>
              <a:t>Numero de cuenta: </a:t>
            </a:r>
            <a:r>
              <a:rPr lang="es-BO" dirty="0" smtClean="0"/>
              <a:t>688205-401-1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s-BO" b="1" dirty="0" smtClean="0"/>
              <a:t>Nombre del Banco: </a:t>
            </a:r>
            <a:r>
              <a:rPr lang="es-BO" dirty="0" smtClean="0"/>
              <a:t>Banco Bisa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s-BO" b="1" dirty="0" smtClean="0"/>
              <a:t>Nombre: </a:t>
            </a:r>
            <a:r>
              <a:rPr lang="es-BO" b="1" dirty="0" err="1" smtClean="0"/>
              <a:t>Klever</a:t>
            </a:r>
            <a:r>
              <a:rPr lang="es-BO" b="1" dirty="0" smtClean="0"/>
              <a:t> </a:t>
            </a:r>
            <a:r>
              <a:rPr lang="es-BO" dirty="0" err="1" smtClean="0"/>
              <a:t>Descarpontriez</a:t>
            </a:r>
            <a:r>
              <a:rPr lang="es-BO" dirty="0" smtClean="0"/>
              <a:t> Rojas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s-BO" b="1" dirty="0" smtClean="0"/>
              <a:t>Tipo de cuenta: </a:t>
            </a:r>
            <a:r>
              <a:rPr lang="es-BO" dirty="0" smtClean="0"/>
              <a:t>Caja de ahorros en Bolivianos</a:t>
            </a:r>
            <a:endParaRPr lang="es-BO" b="1" dirty="0" smtClean="0"/>
          </a:p>
          <a:p>
            <a:pPr marL="114300" indent="0">
              <a:buNone/>
            </a:pPr>
            <a:endParaRPr lang="es-BO" b="1" dirty="0"/>
          </a:p>
          <a:p>
            <a:pPr marL="114300" indent="0">
              <a:buNone/>
            </a:pPr>
            <a:endParaRPr lang="es-BO" b="1" dirty="0" smtClean="0"/>
          </a:p>
          <a:p>
            <a:pPr marL="114300" indent="0">
              <a:buNone/>
            </a:pPr>
            <a:endParaRPr lang="es-BO" b="1" dirty="0"/>
          </a:p>
          <a:p>
            <a:pPr marL="114300" indent="0">
              <a:buNone/>
            </a:pPr>
            <a:endParaRPr lang="es-BO" b="1" dirty="0" smtClean="0"/>
          </a:p>
          <a:p>
            <a:pPr marL="114300" indent="0">
              <a:buNone/>
            </a:pPr>
            <a:endParaRPr lang="es-BO" b="1" dirty="0" smtClean="0"/>
          </a:p>
          <a:p>
            <a:pPr marL="114300" indent="0">
              <a:buNone/>
            </a:pPr>
            <a:endParaRPr lang="es-BO" b="1" dirty="0" smtClean="0"/>
          </a:p>
          <a:p>
            <a:pPr marL="114300" indent="0">
              <a:buNone/>
            </a:pPr>
            <a:endParaRPr lang="es-BO" b="1" dirty="0"/>
          </a:p>
        </p:txBody>
      </p:sp>
    </p:spTree>
    <p:extLst>
      <p:ext uri="{BB962C8B-B14F-4D97-AF65-F5344CB8AC3E}">
        <p14:creationId xmlns:p14="http://schemas.microsoft.com/office/powerpoint/2010/main" val="25536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abriela Rubi Leon\Desktop\Divulgación\logo uw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23" y="865551"/>
            <a:ext cx="644144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s://lh3.googleusercontent.com/xpjv55qdD2bdskWgxIpZnCLWu3HxZjZVA7aWWehuyRx4DnjYY46UZ7C6t7fpeob29sKGzrVDDLi40U0jWdN5wuoEBjQouaz9UOWJVJXpFYLzgJm9u1hW7lrTLXJHI1ZlRlfKc0KSBd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0"/>
          <a:stretch/>
        </p:blipFill>
        <p:spPr bwMode="auto">
          <a:xfrm>
            <a:off x="-5486" y="-139897"/>
            <a:ext cx="9149486" cy="530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37500" r="4650" b="33108"/>
          <a:stretch/>
        </p:blipFill>
        <p:spPr bwMode="auto">
          <a:xfrm>
            <a:off x="-5486" y="115708"/>
            <a:ext cx="9149486" cy="718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4 Imagen" descr="Resultado de imagen para united world colleges logo whi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7895"/>
            <a:ext cx="2793365" cy="6965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67"/>
          <p:cNvSpPr txBox="1">
            <a:spLocks/>
          </p:cNvSpPr>
          <p:nvPr/>
        </p:nvSpPr>
        <p:spPr>
          <a:xfrm>
            <a:off x="2843807" y="115708"/>
            <a:ext cx="6294707" cy="7187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A" sz="1800" dirty="0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hace de la educación una fuerza para unir a las personas, las naciones y las culturas por la paz y un futuro sostenible”</a:t>
            </a:r>
          </a:p>
          <a:p>
            <a:pPr marL="381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s-PA" sz="1400" dirty="0" smtClean="0">
              <a:solidFill>
                <a:schemeClr val="bg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381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s-PA" sz="1400" dirty="0" smtClean="0">
              <a:solidFill>
                <a:schemeClr val="bg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s-P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uw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t="-201" r="13548" b="21416"/>
          <a:stretch/>
        </p:blipFill>
        <p:spPr bwMode="auto">
          <a:xfrm>
            <a:off x="0" y="-155372"/>
            <a:ext cx="9144000" cy="529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267494"/>
            <a:ext cx="5436096" cy="2952328"/>
          </a:xfrm>
          <a:solidFill>
            <a:srgbClr val="089CA3">
              <a:alpha val="47843"/>
            </a:srgbClr>
          </a:solidFill>
        </p:spPr>
        <p:txBody>
          <a:bodyPr>
            <a:normAutofit/>
          </a:bodyPr>
          <a:lstStyle/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Conocimiento internacional e intercultural</a:t>
            </a:r>
          </a:p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Celebración de las diferencias</a:t>
            </a:r>
          </a:p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Responsabilidad e integridad personal</a:t>
            </a:r>
          </a:p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Responsabilidad y respeto mutuo</a:t>
            </a:r>
          </a:p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Compasión y servicio</a:t>
            </a:r>
          </a:p>
          <a:p>
            <a:pPr marL="114300" indent="0" fontAlgn="base">
              <a:buNone/>
            </a:pPr>
            <a:r>
              <a:rPr lang="es-PA" sz="2000" dirty="0" smtClean="0">
                <a:solidFill>
                  <a:schemeClr val="bg1"/>
                </a:solidFill>
              </a:rPr>
              <a:t>Respeto </a:t>
            </a:r>
            <a:r>
              <a:rPr lang="es-PA" sz="2000" dirty="0">
                <a:solidFill>
                  <a:schemeClr val="bg1"/>
                </a:solidFill>
              </a:rPr>
              <a:t>por el medio ambiente</a:t>
            </a:r>
          </a:p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Un sentido de idealismo</a:t>
            </a:r>
          </a:p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Retos personales</a:t>
            </a:r>
          </a:p>
          <a:p>
            <a:pPr marL="114300" indent="0" fontAlgn="base">
              <a:buNone/>
            </a:pPr>
            <a:r>
              <a:rPr lang="es-PA" sz="2000" dirty="0">
                <a:solidFill>
                  <a:schemeClr val="bg1"/>
                </a:solidFill>
              </a:rPr>
              <a:t>Acción y ejemplo personal</a:t>
            </a:r>
          </a:p>
          <a:p>
            <a:pPr marL="114300" indent="0">
              <a:buNone/>
            </a:pPr>
            <a:endParaRPr lang="es-PA" sz="1600" dirty="0"/>
          </a:p>
        </p:txBody>
      </p:sp>
    </p:spTree>
    <p:extLst>
      <p:ext uri="{BB962C8B-B14F-4D97-AF65-F5344CB8AC3E}">
        <p14:creationId xmlns:p14="http://schemas.microsoft.com/office/powerpoint/2010/main" val="4031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para atlantic college uw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" y="1135771"/>
            <a:ext cx="9142186" cy="400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37500" r="4650" b="33108"/>
          <a:stretch/>
        </p:blipFill>
        <p:spPr bwMode="auto">
          <a:xfrm>
            <a:off x="-5486" y="189848"/>
            <a:ext cx="9149486" cy="79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5 Imagen" descr="Resultado de imagen para united world colleges logo whi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12035"/>
            <a:ext cx="2793365" cy="6965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67"/>
          <p:cNvSpPr txBox="1">
            <a:spLocks/>
          </p:cNvSpPr>
          <p:nvPr/>
        </p:nvSpPr>
        <p:spPr>
          <a:xfrm>
            <a:off x="3059832" y="189848"/>
            <a:ext cx="6078682" cy="7187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A" sz="1400" dirty="0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Desde 1962</a:t>
            </a:r>
          </a:p>
          <a:p>
            <a:pPr marL="381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A" sz="1400" dirty="0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Fundador : Alemán, </a:t>
            </a:r>
            <a:r>
              <a:rPr lang="es-PA" sz="1400" dirty="0" err="1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Kurt</a:t>
            </a:r>
            <a:r>
              <a:rPr lang="es-PA" sz="1400" dirty="0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 Hahn</a:t>
            </a:r>
          </a:p>
          <a:p>
            <a:pPr marL="381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A" sz="1400" dirty="0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Primer Colegio:  UWC </a:t>
            </a:r>
            <a:r>
              <a:rPr lang="es-PA" sz="1400" dirty="0" err="1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Atlantic</a:t>
            </a:r>
            <a:r>
              <a:rPr lang="es-PA" sz="1400" dirty="0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s-PA" sz="1400" dirty="0" err="1" smtClean="0">
                <a:solidFill>
                  <a:schemeClr val="bg1"/>
                </a:solidFill>
                <a:latin typeface="Alegreya"/>
                <a:ea typeface="Alegreya"/>
                <a:cs typeface="Alegreya"/>
                <a:sym typeface="Alegreya"/>
              </a:rPr>
              <a:t>College</a:t>
            </a:r>
            <a:endParaRPr lang="es-PA" sz="1400" dirty="0" smtClean="0">
              <a:solidFill>
                <a:schemeClr val="bg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381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s-PA" sz="1400" dirty="0" smtClean="0">
              <a:solidFill>
                <a:schemeClr val="bg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s-PA" sz="1400" dirty="0">
              <a:solidFill>
                <a:schemeClr val="bg1"/>
              </a:solidFill>
            </a:endParaRPr>
          </a:p>
        </p:txBody>
      </p:sp>
      <p:pic>
        <p:nvPicPr>
          <p:cNvPr id="18435" name="Picture 3" descr="C:\Users\Gabriela Rubi Leon\Desktop\Divulgación\Hah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29" b="72500" l="500" r="90000">
                        <a14:foregroundMark x1="24000" y1="62143" x2="34000" y2="65714"/>
                        <a14:foregroundMark x1="14500" y1="62500" x2="24500" y2="6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39635"/>
            <a:ext cx="1905000" cy="26670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37500" r="4650" b="33108"/>
          <a:stretch/>
        </p:blipFill>
        <p:spPr bwMode="auto">
          <a:xfrm>
            <a:off x="-5486" y="115708"/>
            <a:ext cx="9149486" cy="718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1"/>
            <a:ext cx="8520600" cy="961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bg1"/>
                </a:solidFill>
              </a:rPr>
              <a:t>¿Movimiento Mundial?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5461" y="4155927"/>
            <a:ext cx="8463141" cy="1094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155 Comités Nacionales</a:t>
            </a:r>
          </a:p>
          <a:p>
            <a:pPr marL="381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8</a:t>
            </a:r>
            <a:r>
              <a:rPr lang="en" sz="2000" dirty="0" smtClean="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colegios</a:t>
            </a:r>
          </a:p>
          <a:p>
            <a:pPr marL="38100" indent="0" algn="just">
              <a:buNone/>
            </a:pPr>
            <a:endParaRPr sz="2800" dirty="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381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381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2000" dirty="0"/>
          </a:p>
        </p:txBody>
      </p:sp>
      <p:pic>
        <p:nvPicPr>
          <p:cNvPr id="14338" name="Picture 2" descr="C:\Users\Gabriela Rubi Leon\Desktop\Divulgación\17 coles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13731" r="8348" b="9410"/>
          <a:stretch/>
        </p:blipFill>
        <p:spPr bwMode="auto">
          <a:xfrm>
            <a:off x="2144256" y="843558"/>
            <a:ext cx="6748224" cy="432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 descr="Resultado de imagen para united world colleges logo whi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7895"/>
            <a:ext cx="2793365" cy="696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5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19" y="843558"/>
            <a:ext cx="4012762" cy="429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37500" r="4650" b="33108"/>
          <a:stretch/>
        </p:blipFill>
        <p:spPr bwMode="auto">
          <a:xfrm>
            <a:off x="0" y="82781"/>
            <a:ext cx="9144000" cy="760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Shape 66"/>
          <p:cNvSpPr txBox="1">
            <a:spLocks/>
          </p:cNvSpPr>
          <p:nvPr/>
        </p:nvSpPr>
        <p:spPr>
          <a:xfrm>
            <a:off x="311700" y="1"/>
            <a:ext cx="8520600" cy="9618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42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pPr algn="r"/>
            <a:r>
              <a:rPr lang="es-PA" b="1" dirty="0" smtClean="0">
                <a:solidFill>
                  <a:schemeClr val="bg1"/>
                </a:solidFill>
              </a:rPr>
              <a:t>Modelo Educativo</a:t>
            </a:r>
            <a:endParaRPr lang="es-PA" b="1" dirty="0">
              <a:solidFill>
                <a:schemeClr val="bg1"/>
              </a:solidFill>
            </a:endParaRPr>
          </a:p>
        </p:txBody>
      </p:sp>
      <p:pic>
        <p:nvPicPr>
          <p:cNvPr id="7" name="6 Imagen" descr="Resultado de imagen para united world colleges logo whi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3478"/>
            <a:ext cx="2793365" cy="696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8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Gabriela Rubi Leon\Desktop\Divulgación\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62" y="411510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Gabriela Rubi Leon\Desktop\Divulgación\BI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28142"/>
            <a:ext cx="2088232" cy="14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1-30 at 11.06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1634362"/>
          </a:xfrm>
          <a:prstGeom prst="rect">
            <a:avLst/>
          </a:prstGeom>
        </p:spPr>
      </p:pic>
      <p:pic>
        <p:nvPicPr>
          <p:cNvPr id="3" name="Picture 2" descr="Screen Shot 2019-01-30 at 11.53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491630"/>
            <a:ext cx="4572000" cy="3464109"/>
          </a:xfrm>
          <a:prstGeom prst="rect">
            <a:avLst/>
          </a:prstGeom>
        </p:spPr>
      </p:pic>
      <p:pic>
        <p:nvPicPr>
          <p:cNvPr id="4" name="Picture 3" descr="Screen Shot 2019-01-30 at 11.53.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3518"/>
            <a:ext cx="3916688" cy="4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UWC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59A9F2"/>
      </a:accent5>
      <a:accent6>
        <a:srgbClr val="90C6F6"/>
      </a:accent6>
      <a:hlink>
        <a:srgbClr val="089CA2"/>
      </a:hlink>
      <a:folHlink>
        <a:srgbClr val="10CF9B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1324</Words>
  <Application>Microsoft Office PowerPoint</Application>
  <PresentationFormat>Presentación en pantalla (16:9)</PresentationFormat>
  <Paragraphs>143</Paragraphs>
  <Slides>19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Alegreya</vt:lpstr>
      <vt:lpstr>Arial</vt:lpstr>
      <vt:lpstr>Calibri</vt:lpstr>
      <vt:lpstr>Franklin Gothic Book</vt:lpstr>
      <vt:lpstr>Franklin Gothic Medium</vt:lpstr>
      <vt:lpstr>HG創英角ｺﾞｼｯｸUB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¿Movimiento Mundial?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REQUSITOS</vt:lpstr>
      <vt:lpstr>REQUSITOS</vt:lpstr>
      <vt:lpstr>COMO POSTULAR</vt:lpstr>
      <vt:lpstr>COMO POSTULAR</vt:lpstr>
      <vt:lpstr>Quiero ir a un cole </vt:lpstr>
      <vt:lpstr>Presentación de PowerPoint</vt:lpstr>
      <vt:lpstr>CONSULTAS</vt:lpstr>
      <vt:lpstr>Informacion Bancaria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Rubi Leon</dc:creator>
  <cp:lastModifiedBy>Usuario</cp:lastModifiedBy>
  <cp:revision>61</cp:revision>
  <dcterms:created xsi:type="dcterms:W3CDTF">2018-06-08T22:47:10Z</dcterms:created>
  <dcterms:modified xsi:type="dcterms:W3CDTF">2019-08-09T21:34:51Z</dcterms:modified>
</cp:coreProperties>
</file>