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6"/>
  </p:handoutMasterIdLst>
  <p:sldIdLst>
    <p:sldId id="275" r:id="rId2"/>
    <p:sldId id="276" r:id="rId3"/>
    <p:sldId id="281" r:id="rId4"/>
    <p:sldId id="288" r:id="rId5"/>
    <p:sldId id="290" r:id="rId6"/>
    <p:sldId id="270" r:id="rId7"/>
    <p:sldId id="283" r:id="rId8"/>
    <p:sldId id="284" r:id="rId9"/>
    <p:sldId id="286" r:id="rId10"/>
    <p:sldId id="287" r:id="rId11"/>
    <p:sldId id="291" r:id="rId12"/>
    <p:sldId id="292" r:id="rId13"/>
    <p:sldId id="293" r:id="rId14"/>
    <p:sldId id="297" r:id="rId15"/>
  </p:sldIdLst>
  <p:sldSz cx="6858000" cy="12192000"/>
  <p:notesSz cx="7053263" cy="93091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1C8D5A7-4948-4060-ABE9-E3560E5EAB6C}">
          <p14:sldIdLst>
            <p14:sldId id="275"/>
            <p14:sldId id="276"/>
            <p14:sldId id="281"/>
            <p14:sldId id="288"/>
            <p14:sldId id="290"/>
            <p14:sldId id="270"/>
            <p14:sldId id="283"/>
            <p14:sldId id="284"/>
            <p14:sldId id="286"/>
            <p14:sldId id="287"/>
            <p14:sldId id="291"/>
            <p14:sldId id="292"/>
            <p14:sldId id="293"/>
            <p14:sldId id="297"/>
          </p14:sldIdLst>
        </p14:section>
        <p14:section name="Sección sin título" id="{C25661F6-32E5-4427-B1F3-3AEA8616BC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848" y="4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A12E59B9-6D0A-40B0-8698-28395C3AC46A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B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37415A7-04E0-4E00-90C8-9DE4708AD0C8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083091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3759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5763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04572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90936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14897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35993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9593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617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742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7953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2617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D54AD-CCBE-4B20-9A37-2C2F6E2D4ABB}" type="datetimeFigureOut">
              <a:rPr lang="es-BO" smtClean="0"/>
              <a:t>15/05/2019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3CA7-977B-4785-805E-6684D389661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1730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ortal.icetex.gov.co/Portal/Home/HomeEstudiante/becas/programa-de-reciprocidad-para-extranjeros-en-colombia/becas-para-posgrad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geocol.edu.co/Ova/fronteras_colombia/definicion/limites_colombia.html" TargetMode="External"/><Relationship Id="rId2" Type="http://schemas.openxmlformats.org/officeDocument/2006/relationships/hyperlink" Target="http://www.exteriores.gob.es/Documents/FichasPais/COLOMBIA_FICHA%20PAI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0" y="76200"/>
            <a:ext cx="1798320" cy="179832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6840" y="274320"/>
            <a:ext cx="5318760" cy="1249680"/>
          </a:xfrm>
        </p:spPr>
        <p:txBody>
          <a:bodyPr>
            <a:normAutofit/>
          </a:bodyPr>
          <a:lstStyle/>
          <a:p>
            <a:r>
              <a:rPr lang="es-BO" sz="2000" b="1" dirty="0" smtClean="0"/>
              <a:t>UNIVERSIDAD AUTÓNOMA JUAN MISAEL SARACHO</a:t>
            </a:r>
            <a:br>
              <a:rPr lang="es-BO" sz="2000" b="1" dirty="0" smtClean="0"/>
            </a:br>
            <a:r>
              <a:rPr lang="es-BO" sz="2000" b="1" dirty="0" smtClean="0"/>
              <a:t>SECRETARÍA DE DESARROLLO INSTITUCIONAL</a:t>
            </a:r>
            <a:br>
              <a:rPr lang="es-BO" sz="2000" b="1" dirty="0" smtClean="0"/>
            </a:br>
            <a:r>
              <a:rPr lang="es-BO" sz="2000" b="1" dirty="0" smtClean="0"/>
              <a:t>DIRECCIÓN DE RELACIONES INTERNACIONALES</a:t>
            </a:r>
            <a:endParaRPr lang="es-BO" sz="2000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73732" y="2953322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63880" y="10617267"/>
            <a:ext cx="6080760" cy="653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TARIJA, MAYO DE 2019</a:t>
            </a:r>
            <a:endParaRPr lang="es-BO" sz="32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63880" y="7769768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6000" b="1" u="sng" dirty="0" smtClean="0"/>
              <a:t>CHARLA</a:t>
            </a:r>
          </a:p>
          <a:p>
            <a:r>
              <a:rPr lang="es-BO" sz="6000" b="1" u="sng" dirty="0" smtClean="0"/>
              <a:t>INFORMATIVA</a:t>
            </a:r>
          </a:p>
          <a:p>
            <a:endParaRPr lang="es-BO" sz="6000" b="1" dirty="0"/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63880" y="8196977"/>
            <a:ext cx="5890612" cy="360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4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GESTIÓN</a:t>
            </a:r>
            <a:r>
              <a:rPr lang="es-BO" sz="4400" b="1" dirty="0" smtClean="0">
                <a:solidFill>
                  <a:srgbClr val="00B0F0"/>
                </a:solidFill>
                <a:latin typeface="Staccato222 BT" panose="03090702030407020403" pitchFamily="66" charset="0"/>
              </a:rPr>
              <a:t> </a:t>
            </a:r>
          </a:p>
          <a:p>
            <a:r>
              <a:rPr lang="es-BO" sz="4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ING. GONZALO GANDARRILLAS RECTOR</a:t>
            </a:r>
            <a:endParaRPr lang="es-BO" sz="4400" b="1" dirty="0" smtClean="0">
              <a:solidFill>
                <a:srgbClr val="00B0F0"/>
              </a:solidFill>
              <a:latin typeface="Staccato222 BT" panose="03090702030407020403" pitchFamily="66" charset="0"/>
            </a:endParaRPr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-30212" y="1911667"/>
            <a:ext cx="6796772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36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18" y="5438700"/>
            <a:ext cx="2866157" cy="58084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4" y="4129099"/>
            <a:ext cx="3514725" cy="12954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59" y="4122602"/>
            <a:ext cx="2687371" cy="180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4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5753" y="4411493"/>
            <a:ext cx="6727835" cy="7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VI. GASTOS CUBIERTOS </a:t>
            </a:r>
          </a:p>
          <a:p>
            <a:pPr marL="342900" lvl="1" indent="0">
              <a:buNone/>
            </a:pPr>
            <a:endParaRPr lang="es-BO" sz="33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7984"/>
              </p:ext>
            </p:extLst>
          </p:nvPr>
        </p:nvGraphicFramePr>
        <p:xfrm>
          <a:off x="305753" y="5660213"/>
          <a:ext cx="6289600" cy="5866530"/>
        </p:xfrm>
        <a:graphic>
          <a:graphicData uri="http://schemas.openxmlformats.org/drawingml/2006/table">
            <a:tbl>
              <a:tblPr/>
              <a:tblGrid>
                <a:gridCol w="2071544"/>
                <a:gridCol w="1988681"/>
                <a:gridCol w="1219251"/>
                <a:gridCol w="1010124"/>
              </a:tblGrid>
              <a:tr h="451686">
                <a:tc>
                  <a:txBody>
                    <a:bodyPr/>
                    <a:lstStyle/>
                    <a:p>
                      <a:pPr algn="ctr" fontAlgn="ctr"/>
                      <a:r>
                        <a:rPr lang="es-BO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Pesos Col.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80341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Imprevistos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221.384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280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Estipendio Mensual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2.484.348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5243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260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de Instalación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425.400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6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Matrícula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BO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6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425.400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6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Visa (aval)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Cortesía </a:t>
                      </a:r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tipo</a:t>
                      </a:r>
                      <a:r>
                        <a:rPr lang="es-BO" sz="2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“V”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BO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260">
                <a:tc>
                  <a:txBody>
                    <a:bodyPr/>
                    <a:lstStyle/>
                    <a:p>
                      <a:pPr algn="l" fontAlgn="ctr"/>
                      <a:r>
                        <a:rPr lang="es-BO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Póliza de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BO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Cobertura Amplia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BO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BO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946">
                <a:tc gridSpan="4">
                  <a:txBody>
                    <a:bodyPr/>
                    <a:lstStyle/>
                    <a:p>
                      <a:pPr algn="just" fontAlgn="b"/>
                      <a:r>
                        <a:rPr lang="es-BO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se cubrirán gastos de viaje,</a:t>
                      </a:r>
                      <a:r>
                        <a:rPr lang="es-BO" sz="2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costos de admisión a las universidades colombianas, ni tiquetes aéreos, ni cualquier otro gasto que no esté descrito en esta convocatoria.</a:t>
                      </a:r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BO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7193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628" y="4547680"/>
            <a:ext cx="6918960" cy="7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VII. DOCUMENTOS REQUERIDOS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Constancia de Aplicación </a:t>
            </a:r>
          </a:p>
          <a:p>
            <a:pPr marL="342900" lvl="1" indent="0">
              <a:buNone/>
            </a:pPr>
            <a:endParaRPr lang="es-BO" sz="3300" b="1" dirty="0" smtClean="0"/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Títulos (autenticados)</a:t>
            </a:r>
          </a:p>
          <a:p>
            <a:pPr marL="342900" lvl="1" indent="0">
              <a:buNone/>
            </a:pPr>
            <a:endParaRPr lang="es-BO" sz="3300" b="1" dirty="0" smtClean="0"/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Carta Admisión (3 cartas)</a:t>
            </a:r>
          </a:p>
          <a:p>
            <a:pPr marL="342900" lvl="1" indent="0">
              <a:buNone/>
            </a:pPr>
            <a:endParaRPr lang="es-BO" sz="3300" b="1" dirty="0" smtClean="0"/>
          </a:p>
          <a:p>
            <a:pPr lvl="1"/>
            <a:r>
              <a:rPr lang="es-BO" sz="3300" b="1" dirty="0"/>
              <a:t> </a:t>
            </a:r>
            <a:r>
              <a:rPr lang="es-BO" sz="3300" b="1" dirty="0" err="1" smtClean="0"/>
              <a:t>Cert</a:t>
            </a:r>
            <a:r>
              <a:rPr lang="es-BO" sz="3300" b="1" dirty="0" smtClean="0"/>
              <a:t>. Notas (</a:t>
            </a:r>
            <a:r>
              <a:rPr lang="es-BO" sz="3300" b="1" dirty="0" err="1" smtClean="0"/>
              <a:t>prom</a:t>
            </a:r>
            <a:r>
              <a:rPr lang="es-BO" sz="3300" b="1" dirty="0" smtClean="0"/>
              <a:t>)</a:t>
            </a:r>
          </a:p>
          <a:p>
            <a:pPr marL="342900" lvl="1" indent="0">
              <a:buNone/>
            </a:pPr>
            <a:endParaRPr lang="es-BO" sz="3300" b="1" dirty="0" smtClean="0"/>
          </a:p>
          <a:p>
            <a:pPr lvl="1"/>
            <a:r>
              <a:rPr lang="es-BO" sz="3300" b="1" dirty="0"/>
              <a:t> </a:t>
            </a:r>
            <a:r>
              <a:rPr lang="es-BO" sz="3300" b="1" dirty="0" err="1" smtClean="0"/>
              <a:t>Cert.Exp.Prof</a:t>
            </a:r>
            <a:r>
              <a:rPr lang="es-BO" sz="3300" b="1" dirty="0" smtClean="0"/>
              <a:t>. (1 año </a:t>
            </a:r>
            <a:r>
              <a:rPr lang="es-BO" sz="3300" b="1" dirty="0" err="1" smtClean="0"/>
              <a:t>desp</a:t>
            </a:r>
            <a:r>
              <a:rPr lang="es-BO" sz="3300" b="1" dirty="0" smtClean="0"/>
              <a:t>.)</a:t>
            </a:r>
          </a:p>
          <a:p>
            <a:pPr lvl="2"/>
            <a:r>
              <a:rPr lang="es-BO" sz="3000" b="1" dirty="0" smtClean="0"/>
              <a:t>Cargo, funciones, inicio, final. </a:t>
            </a:r>
          </a:p>
          <a:p>
            <a:pPr marL="685800" lvl="2" indent="0">
              <a:buNone/>
            </a:pPr>
            <a:endParaRPr lang="es-BO" sz="3000" b="1" dirty="0"/>
          </a:p>
          <a:p>
            <a:pPr lvl="1"/>
            <a:r>
              <a:rPr lang="es-BO" sz="3300" b="1" dirty="0" smtClean="0"/>
              <a:t> Hoja de vida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18391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628" y="4547680"/>
            <a:ext cx="6918960" cy="7261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VII. DOCUMENTOS REQUERIDOS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Examen DELE: </a:t>
            </a:r>
            <a:r>
              <a:rPr lang="es-BO" sz="3300" b="1" dirty="0" err="1" smtClean="0"/>
              <a:t>mín</a:t>
            </a:r>
            <a:r>
              <a:rPr lang="es-BO" sz="3300" b="1" dirty="0" smtClean="0"/>
              <a:t> B2</a:t>
            </a:r>
          </a:p>
          <a:p>
            <a:pPr marL="342900" lvl="1" indent="0">
              <a:buNone/>
            </a:pPr>
            <a:endParaRPr lang="es-BO" sz="3300" b="1" dirty="0" smtClean="0"/>
          </a:p>
          <a:p>
            <a:pPr lvl="1"/>
            <a:r>
              <a:rPr lang="es-BO" sz="3300" b="1" dirty="0" smtClean="0"/>
              <a:t> Pasaporte (</a:t>
            </a:r>
            <a:r>
              <a:rPr lang="es-BO" sz="3300" b="1" dirty="0" err="1" smtClean="0"/>
              <a:t>fotocop</a:t>
            </a:r>
            <a:r>
              <a:rPr lang="es-BO" sz="3300" b="1" dirty="0" smtClean="0"/>
              <a:t>.): </a:t>
            </a:r>
            <a:r>
              <a:rPr lang="es-BO" sz="3300" b="1" dirty="0" err="1" smtClean="0"/>
              <a:t>inf.personal</a:t>
            </a:r>
            <a:endParaRPr lang="es-BO" sz="3300" b="1" dirty="0" smtClean="0"/>
          </a:p>
          <a:p>
            <a:pPr marL="342900" lvl="1" indent="0">
              <a:buNone/>
            </a:pPr>
            <a:endParaRPr lang="es-BO" sz="3300" b="1" dirty="0" smtClean="0"/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Ensayo: 2 pág. </a:t>
            </a:r>
          </a:p>
          <a:p>
            <a:pPr marL="342900" lvl="1" indent="0">
              <a:buNone/>
            </a:pPr>
            <a:r>
              <a:rPr lang="es-BO" sz="3300" b="1" dirty="0"/>
              <a:t>	</a:t>
            </a:r>
            <a:endParaRPr lang="es-BO" sz="3300" b="1" dirty="0" smtClean="0"/>
          </a:p>
          <a:p>
            <a:pPr lvl="1">
              <a:buFont typeface="Arial" charset="0"/>
              <a:buChar char="•"/>
            </a:pPr>
            <a:r>
              <a:rPr lang="es-BO" sz="3300" b="1" dirty="0" smtClean="0"/>
              <a:t> </a:t>
            </a:r>
            <a:r>
              <a:rPr lang="es-BO" sz="3300" b="1" dirty="0" err="1" smtClean="0"/>
              <a:t>Cert.Salud</a:t>
            </a:r>
            <a:r>
              <a:rPr lang="es-BO" sz="3300" b="1" dirty="0" smtClean="0"/>
              <a:t>: física-mental (30 días)</a:t>
            </a:r>
          </a:p>
          <a:p>
            <a:pPr marL="342900" lvl="1" indent="0">
              <a:buNone/>
            </a:pPr>
            <a:endParaRPr lang="es-BO" sz="3300" b="1" dirty="0" smtClean="0"/>
          </a:p>
          <a:p>
            <a:pPr lvl="1">
              <a:buFont typeface="Arial" charset="0"/>
              <a:buChar char="•"/>
            </a:pPr>
            <a:r>
              <a:rPr lang="es-BO" sz="3300" b="1" dirty="0"/>
              <a:t> </a:t>
            </a:r>
            <a:r>
              <a:rPr lang="es-BO" sz="3300" b="1" dirty="0" smtClean="0"/>
              <a:t>Carta recomendación: </a:t>
            </a:r>
            <a:r>
              <a:rPr lang="es-BO" sz="3300" b="1" dirty="0" err="1" smtClean="0"/>
              <a:t>prof</a:t>
            </a:r>
            <a:r>
              <a:rPr lang="es-BO" sz="3300" b="1" dirty="0" smtClean="0"/>
              <a:t> U</a:t>
            </a:r>
            <a:endParaRPr lang="es-BO" sz="3300" b="1" dirty="0"/>
          </a:p>
          <a:p>
            <a:pPr lvl="1"/>
            <a:endParaRPr lang="es-BO" sz="3300" b="1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155317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042" y="4128742"/>
            <a:ext cx="6500181" cy="7819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VIII. DIRECCIONES</a:t>
            </a:r>
          </a:p>
          <a:p>
            <a:pPr lvl="1"/>
            <a:r>
              <a:rPr lang="es-BO" sz="3300" b="1" dirty="0" smtClean="0"/>
              <a:t> Convocatoria:</a:t>
            </a:r>
            <a:r>
              <a:rPr lang="es-BO" sz="3600" dirty="0" smtClean="0"/>
              <a:t>	</a:t>
            </a:r>
          </a:p>
          <a:p>
            <a:pPr marL="342900" lvl="1" indent="0">
              <a:buNone/>
            </a:pPr>
            <a:r>
              <a:rPr lang="es-BO" sz="3300" b="1" u="sng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https://portal.icetex.gov.co/Portal/Home/HomeEstudiante/becas/programa-de-reciprocidad-para-extranjeros-en-colombia/becas-para-posgrado/</a:t>
            </a:r>
            <a:endParaRPr lang="es-BO" sz="33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0">
              <a:buNone/>
            </a:pPr>
            <a:endParaRPr lang="es-BO" sz="33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s-BO" sz="3200" b="1" dirty="0" smtClean="0"/>
              <a:t> ICETEX </a:t>
            </a:r>
            <a:r>
              <a:rPr lang="es-BO" sz="3200" b="1" dirty="0"/>
              <a:t>- Relaciones             </a:t>
            </a:r>
            <a:r>
              <a:rPr lang="es-BO" sz="3200" b="1" dirty="0" smtClean="0"/>
              <a:t>       Internacionales</a:t>
            </a:r>
            <a:endParaRPr lang="es-BO" sz="3200" b="1" dirty="0"/>
          </a:p>
          <a:p>
            <a:pPr marL="342900" lvl="1" indent="0">
              <a:buNone/>
            </a:pPr>
            <a:r>
              <a:rPr lang="es-BO" sz="3200" dirty="0"/>
              <a:t>	Dirección: </a:t>
            </a:r>
          </a:p>
          <a:p>
            <a:pPr marL="342900" lvl="1" indent="0">
              <a:buNone/>
            </a:pPr>
            <a:r>
              <a:rPr lang="es-BO" sz="3200" dirty="0"/>
              <a:t>	Carrera. 3 No. </a:t>
            </a:r>
            <a:r>
              <a:rPr lang="es-BO" sz="3200" smtClean="0"/>
              <a:t>18-32</a:t>
            </a:r>
            <a:endParaRPr lang="es-BO" sz="3200" dirty="0"/>
          </a:p>
          <a:p>
            <a:pPr marL="342900" lvl="1" indent="0">
              <a:buNone/>
            </a:pPr>
            <a:r>
              <a:rPr lang="es-BO" sz="3200" b="1" dirty="0"/>
              <a:t>	BOGOTÁ – COLOMBIA</a:t>
            </a:r>
          </a:p>
          <a:p>
            <a:pPr marL="342900" lvl="1" indent="0">
              <a:buNone/>
            </a:pPr>
            <a:r>
              <a:rPr lang="es-BO" sz="3200" dirty="0"/>
              <a:t>	(57-1) 417-3535</a:t>
            </a:r>
          </a:p>
          <a:p>
            <a:pPr marL="342900" lvl="1" indent="0">
              <a:buNone/>
            </a:pPr>
            <a:endParaRPr lang="es-BO" sz="3300" b="1" u="sng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9003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0" y="76200"/>
            <a:ext cx="1798320" cy="179832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6840" y="274320"/>
            <a:ext cx="5318760" cy="1249680"/>
          </a:xfrm>
        </p:spPr>
        <p:txBody>
          <a:bodyPr>
            <a:normAutofit/>
          </a:bodyPr>
          <a:lstStyle/>
          <a:p>
            <a:r>
              <a:rPr lang="es-BO" sz="2000" b="1" dirty="0" smtClean="0"/>
              <a:t>UNIVERSIDAD AUTÓNOMA JUAN MISAEL SARACHO</a:t>
            </a:r>
            <a:br>
              <a:rPr lang="es-BO" sz="2000" b="1" dirty="0" smtClean="0"/>
            </a:br>
            <a:r>
              <a:rPr lang="es-BO" sz="2000" b="1" dirty="0" smtClean="0"/>
              <a:t>SECRETARÍA DE DESARROLLO INSTITUCIONAL</a:t>
            </a:r>
            <a:br>
              <a:rPr lang="es-BO" sz="2000" b="1" dirty="0" smtClean="0"/>
            </a:br>
            <a:r>
              <a:rPr lang="es-BO" sz="2000" b="1" dirty="0" smtClean="0"/>
              <a:t>DIRECCIÓN DE RELACIONES INTERNACIONALES</a:t>
            </a:r>
            <a:endParaRPr lang="es-BO" sz="2000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73732" y="2953322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63880" y="10617267"/>
            <a:ext cx="6080760" cy="653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TARIJA, MAYO DE 2019</a:t>
            </a:r>
            <a:endParaRPr lang="es-BO" sz="32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63880" y="7769768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6000" b="1" u="sng" dirty="0" smtClean="0"/>
              <a:t>CHARLA</a:t>
            </a:r>
          </a:p>
          <a:p>
            <a:r>
              <a:rPr lang="es-BO" sz="6000" b="1" u="sng" dirty="0" smtClean="0"/>
              <a:t>INFORMATIVA</a:t>
            </a:r>
          </a:p>
          <a:p>
            <a:endParaRPr lang="es-BO" sz="6000" b="1" dirty="0"/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63880" y="8196977"/>
            <a:ext cx="5890612" cy="360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4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GESTIÓN</a:t>
            </a:r>
            <a:r>
              <a:rPr lang="es-BO" sz="4400" b="1" dirty="0" smtClean="0">
                <a:solidFill>
                  <a:srgbClr val="00B0F0"/>
                </a:solidFill>
                <a:latin typeface="Staccato222 BT" panose="03090702030407020403" pitchFamily="66" charset="0"/>
              </a:rPr>
              <a:t> </a:t>
            </a:r>
          </a:p>
          <a:p>
            <a:r>
              <a:rPr lang="es-BO" sz="4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ING. GONZALO GANDARRILLAS RECTOR</a:t>
            </a:r>
            <a:endParaRPr lang="es-BO" sz="4400" b="1" dirty="0" smtClean="0">
              <a:solidFill>
                <a:srgbClr val="00B0F0"/>
              </a:solidFill>
              <a:latin typeface="Staccato222 BT" panose="03090702030407020403" pitchFamily="66" charset="0"/>
            </a:endParaRPr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-30212" y="1911667"/>
            <a:ext cx="6796772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36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11" y="5472152"/>
            <a:ext cx="2866157" cy="58084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35" y="4142057"/>
            <a:ext cx="3514725" cy="12954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59" y="4122602"/>
            <a:ext cx="2687371" cy="180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9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3449" y="4414288"/>
            <a:ext cx="5375911" cy="7305272"/>
          </a:xfrm>
        </p:spPr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es-BO" sz="2400" b="1" dirty="0" smtClean="0"/>
              <a:t>ANTECEDENTES</a:t>
            </a:r>
          </a:p>
          <a:p>
            <a:pPr marL="514350" indent="-514350">
              <a:buAutoNum type="romanUcPeriod"/>
            </a:pPr>
            <a:endParaRPr lang="es-BO" sz="2400" b="1" dirty="0" smtClean="0"/>
          </a:p>
          <a:p>
            <a:pPr marL="514350" indent="-514350">
              <a:buAutoNum type="romanUcPeriod"/>
            </a:pPr>
            <a:r>
              <a:rPr lang="es-BO" sz="2400" b="1" dirty="0" smtClean="0"/>
              <a:t>GENERALIDADES </a:t>
            </a:r>
          </a:p>
          <a:p>
            <a:pPr marL="514350" indent="-514350">
              <a:buAutoNum type="romanUcPeriod"/>
            </a:pPr>
            <a:endParaRPr lang="es-BO" sz="2400" b="1" dirty="0"/>
          </a:p>
          <a:p>
            <a:pPr marL="514350" indent="-514350">
              <a:buAutoNum type="romanUcPeriod"/>
            </a:pPr>
            <a:r>
              <a:rPr lang="es-BO" sz="2400" b="1" dirty="0" smtClean="0"/>
              <a:t>PERFIL DEL ASPIRANTE</a:t>
            </a:r>
          </a:p>
          <a:p>
            <a:pPr marL="0" indent="0">
              <a:buNone/>
            </a:pPr>
            <a:endParaRPr lang="es-BO" sz="2400" b="1" dirty="0"/>
          </a:p>
          <a:p>
            <a:pPr marL="514350" indent="-514350">
              <a:buAutoNum type="romanUcPeriod" startAt="4"/>
            </a:pPr>
            <a:r>
              <a:rPr lang="es-BO" sz="2400" b="1" dirty="0" smtClean="0"/>
              <a:t>CRITERIOS PRESELECCIÓN</a:t>
            </a:r>
          </a:p>
          <a:p>
            <a:pPr marL="514350" indent="-514350">
              <a:buAutoNum type="romanUcPeriod" startAt="4"/>
            </a:pPr>
            <a:endParaRPr lang="es-BO" sz="2400" b="1" dirty="0"/>
          </a:p>
          <a:p>
            <a:pPr marL="514350" indent="-514350">
              <a:buAutoNum type="romanUcPeriod" startAt="4"/>
            </a:pPr>
            <a:r>
              <a:rPr lang="es-BO" sz="2400" b="1" dirty="0" smtClean="0"/>
              <a:t>NIVEL Y MODALIDAD </a:t>
            </a:r>
          </a:p>
          <a:p>
            <a:pPr marL="514350" indent="-514350">
              <a:buAutoNum type="romanUcPeriod" startAt="4"/>
            </a:pPr>
            <a:endParaRPr lang="es-BO" sz="2400" b="1" dirty="0"/>
          </a:p>
          <a:p>
            <a:pPr marL="514350" indent="-514350">
              <a:buAutoNum type="romanUcPeriod" startAt="4"/>
            </a:pPr>
            <a:r>
              <a:rPr lang="es-BO" sz="2400" b="1" dirty="0" smtClean="0"/>
              <a:t>GASTOS CUBIERTOS </a:t>
            </a:r>
          </a:p>
          <a:p>
            <a:pPr marL="514350" indent="-514350">
              <a:buAutoNum type="romanUcPeriod" startAt="4"/>
            </a:pPr>
            <a:endParaRPr lang="es-BO" sz="2400" b="1" dirty="0"/>
          </a:p>
          <a:p>
            <a:pPr marL="514350" indent="-514350">
              <a:buAutoNum type="romanUcPeriod" startAt="4"/>
            </a:pPr>
            <a:r>
              <a:rPr lang="es-BO" sz="2400" b="1" dirty="0" smtClean="0"/>
              <a:t>DOCUMENTOS REQUERIDOS</a:t>
            </a:r>
          </a:p>
          <a:p>
            <a:pPr marL="514350" indent="-514350">
              <a:buAutoNum type="romanUcPeriod" startAt="4"/>
            </a:pPr>
            <a:endParaRPr lang="es-BO" sz="2400" b="1" dirty="0"/>
          </a:p>
          <a:p>
            <a:pPr marL="514350" indent="-514350">
              <a:buAutoNum type="romanUcPeriod" startAt="4"/>
            </a:pPr>
            <a:r>
              <a:rPr lang="es-BO" sz="2400" b="1" dirty="0" smtClean="0"/>
              <a:t>DIRECCIONES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64592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438122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4018255"/>
            <a:ext cx="2910841" cy="195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674" y="3953974"/>
            <a:ext cx="6811326" cy="8238026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AutoNum type="romanUcPeriod"/>
            </a:pPr>
            <a:r>
              <a:rPr lang="es-BO" sz="3300" b="1" dirty="0" smtClean="0"/>
              <a:t>ANTECEDENTES</a:t>
            </a:r>
          </a:p>
          <a:p>
            <a:pPr marL="0" indent="0">
              <a:buNone/>
            </a:pPr>
            <a:endParaRPr lang="es-BO" sz="3300" b="1" dirty="0" smtClean="0"/>
          </a:p>
          <a:p>
            <a:pPr marL="0" indent="0">
              <a:buNone/>
            </a:pPr>
            <a:r>
              <a:rPr lang="es-BO" sz="3300" b="1" dirty="0" smtClean="0"/>
              <a:t>REPÚBLICA DE COLOMBIA </a:t>
            </a:r>
            <a:r>
              <a:rPr lang="es-BO" sz="3300" b="1" dirty="0" smtClean="0">
                <a:hlinkClick r:id="rId2"/>
              </a:rPr>
              <a:t>Datos Colombia</a:t>
            </a:r>
            <a:endParaRPr lang="es-BO" sz="3300" b="1" dirty="0" smtClean="0"/>
          </a:p>
          <a:p>
            <a:pPr lvl="1"/>
            <a:r>
              <a:rPr lang="es-BO" sz="3300" b="1" dirty="0" smtClean="0"/>
              <a:t> Población: Aprox.50 millones (2019).    Bolivia: 10 millones.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Superficie: 1.138.910 Km</a:t>
            </a:r>
            <a:r>
              <a:rPr lang="es-BO" sz="3300" b="1" baseline="30000" dirty="0" smtClean="0"/>
              <a:t>2</a:t>
            </a:r>
            <a:r>
              <a:rPr lang="es-BO" sz="3300" b="1" dirty="0" smtClean="0"/>
              <a:t>.</a:t>
            </a:r>
          </a:p>
          <a:p>
            <a:pPr marL="342900" lvl="1" indent="0">
              <a:buNone/>
            </a:pPr>
            <a:r>
              <a:rPr lang="es-BO" sz="3300" b="1" dirty="0"/>
              <a:t> </a:t>
            </a:r>
            <a:r>
              <a:rPr lang="es-BO" sz="3300" b="1" dirty="0" smtClean="0"/>
              <a:t> Bolivia: 1.098.581 </a:t>
            </a:r>
            <a:r>
              <a:rPr lang="es-BO" sz="3300" b="1" dirty="0"/>
              <a:t>Km</a:t>
            </a:r>
            <a:r>
              <a:rPr lang="es-BO" sz="3300" b="1" baseline="30000" dirty="0"/>
              <a:t>2</a:t>
            </a:r>
            <a:r>
              <a:rPr lang="es-BO" sz="3300" b="1" dirty="0"/>
              <a:t>.</a:t>
            </a:r>
          </a:p>
          <a:p>
            <a:pPr lvl="1"/>
            <a:r>
              <a:rPr lang="es-BO" sz="3300" b="1" dirty="0" smtClean="0"/>
              <a:t> Fronteras </a:t>
            </a:r>
            <a:r>
              <a:rPr lang="es-BO" sz="3300" b="1" dirty="0" smtClean="0">
                <a:solidFill>
                  <a:schemeClr val="accent5"/>
                </a:solidFill>
                <a:hlinkClick r:id="rId3"/>
              </a:rPr>
              <a:t>Limites Colombia</a:t>
            </a:r>
            <a:endParaRPr lang="es-BO" sz="3300" b="1" dirty="0" smtClean="0">
              <a:solidFill>
                <a:schemeClr val="accent5"/>
              </a:solidFill>
            </a:endParaRPr>
          </a:p>
          <a:p>
            <a:pPr lvl="1"/>
            <a:r>
              <a:rPr lang="es-BO" sz="3300" b="1" dirty="0" smtClean="0"/>
              <a:t> Capital: Bogotá DC (aprox. 8 </a:t>
            </a:r>
            <a:r>
              <a:rPr lang="es-BO" sz="3300" b="1" dirty="0" err="1" smtClean="0"/>
              <a:t>mill</a:t>
            </a:r>
            <a:r>
              <a:rPr lang="es-BO" sz="3300" b="1" dirty="0" smtClean="0"/>
              <a:t>.)</a:t>
            </a:r>
          </a:p>
          <a:p>
            <a:pPr lvl="1"/>
            <a:r>
              <a:rPr lang="es-BO" sz="3300" b="1" dirty="0" smtClean="0"/>
              <a:t> </a:t>
            </a:r>
            <a:r>
              <a:rPr lang="es-BO" sz="3300" b="1" dirty="0" err="1" smtClean="0"/>
              <a:t>Dptos</a:t>
            </a:r>
            <a:r>
              <a:rPr lang="es-BO" sz="3300" b="1" dirty="0" smtClean="0"/>
              <a:t>: 32</a:t>
            </a:r>
          </a:p>
          <a:p>
            <a:pPr lvl="1"/>
            <a:r>
              <a:rPr lang="es-BO" sz="3300" b="1" dirty="0" smtClean="0"/>
              <a:t> Clima: Tropical (costa, tierras bajas). Frío-lluvioso (tierras altas).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Moneda: Peso Colombiano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Presidente: </a:t>
            </a:r>
            <a:r>
              <a:rPr lang="es-BO" sz="3300" b="1" dirty="0" err="1" smtClean="0"/>
              <a:t>Ivan</a:t>
            </a:r>
            <a:r>
              <a:rPr lang="es-BO" sz="3300" b="1" dirty="0" smtClean="0"/>
              <a:t> Duque </a:t>
            </a:r>
            <a:r>
              <a:rPr lang="es-BO" sz="3300" b="1" dirty="0" err="1" smtClean="0"/>
              <a:t>Marquéz</a:t>
            </a:r>
            <a:r>
              <a:rPr lang="es-BO" sz="3300" b="1" dirty="0" smtClean="0"/>
              <a:t> (2018-2022)</a:t>
            </a:r>
          </a:p>
          <a:p>
            <a:pPr lvl="1"/>
            <a:r>
              <a:rPr lang="es-BO" sz="3300" b="1" dirty="0" smtClean="0"/>
              <a:t> Religión: Católica 90%</a:t>
            </a:r>
          </a:p>
          <a:p>
            <a:pPr lvl="1"/>
            <a:r>
              <a:rPr lang="es-BO" sz="3300" b="1" dirty="0" smtClean="0"/>
              <a:t> Idioma oficial: Español</a:t>
            </a:r>
          </a:p>
          <a:p>
            <a:pPr marL="342900" lvl="1" indent="0">
              <a:buNone/>
            </a:pPr>
            <a:r>
              <a:rPr lang="es-BO" sz="3300" b="1" dirty="0"/>
              <a:t>	</a:t>
            </a:r>
            <a:r>
              <a:rPr lang="es-BO" sz="3300" b="1" dirty="0" smtClean="0"/>
              <a:t>+ 60 lenguas indígenas oficiales</a:t>
            </a:r>
          </a:p>
          <a:p>
            <a:pPr lvl="1"/>
            <a:r>
              <a:rPr lang="es-BO" sz="3300" b="1" dirty="0" smtClean="0"/>
              <a:t>Grupos étnicos: mestizos (49%), blancos (37%), afrocolombianos (11%), indígenas (3%). Más de 100 comunidades indígenas.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Esperanza de Vida: 75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Población bajo la línea de pobreza: 37%</a:t>
            </a:r>
          </a:p>
          <a:p>
            <a:pPr lvl="1"/>
            <a:endParaRPr lang="es-BO" sz="3300" b="1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491" y="151494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178576" y="3343568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30967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5753" y="4062094"/>
            <a:ext cx="6811326" cy="7979342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s-BO" sz="3300" b="1" dirty="0" smtClean="0"/>
              <a:t>ANTECEDENTES</a:t>
            </a:r>
          </a:p>
          <a:p>
            <a:pPr marL="342900" lvl="1" indent="0">
              <a:buNone/>
            </a:pPr>
            <a:endParaRPr lang="es-BO" sz="3300" b="1" dirty="0"/>
          </a:p>
          <a:p>
            <a:pPr marL="342900" lvl="1" indent="0">
              <a:buNone/>
            </a:pPr>
            <a:r>
              <a:rPr lang="es-BO" sz="3300" b="1" dirty="0" smtClean="0"/>
              <a:t>QS RANKING 2019 (4/20)</a:t>
            </a:r>
          </a:p>
          <a:p>
            <a:pPr marL="342900" lvl="1" indent="0">
              <a:buNone/>
            </a:pPr>
            <a:endParaRPr lang="es-BO" sz="3300" b="1" dirty="0"/>
          </a:p>
          <a:p>
            <a:pPr lvl="1"/>
            <a:r>
              <a:rPr lang="es-BO" sz="3300" b="1" dirty="0" smtClean="0"/>
              <a:t> UNIANDES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NACIONAL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ANTIOQUIA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JAVERIANA 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Brasil: 7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Chile: 4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México: 2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Argentina: 1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Costa Rica: 1</a:t>
            </a:r>
          </a:p>
          <a:p>
            <a:pPr lvl="1"/>
            <a:r>
              <a:rPr lang="es-BO" sz="3300" b="1" dirty="0" smtClean="0"/>
              <a:t> Cuba: 1</a:t>
            </a:r>
          </a:p>
          <a:p>
            <a:pPr marL="342900" lvl="1" indent="0">
              <a:buNone/>
            </a:pPr>
            <a:endParaRPr lang="es-BO" sz="33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67196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769" y="4167334"/>
            <a:ext cx="3958781" cy="692471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s-BO" sz="3300" b="1" dirty="0" smtClean="0"/>
              <a:t>ANTECEDENTES</a:t>
            </a:r>
          </a:p>
          <a:p>
            <a:pPr marL="342900" lvl="1" indent="0">
              <a:buNone/>
            </a:pPr>
            <a:endParaRPr lang="es-BO" sz="3300" b="1" dirty="0"/>
          </a:p>
          <a:p>
            <a:pPr marL="342900" lvl="1" indent="0">
              <a:buNone/>
            </a:pPr>
            <a:endParaRPr lang="es-BO" sz="33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  <p:pic>
        <p:nvPicPr>
          <p:cNvPr id="10" name="Imagen 9"/>
          <p:cNvPicPr/>
          <p:nvPr/>
        </p:nvPicPr>
        <p:blipFill rotWithShape="1">
          <a:blip r:embed="rId4"/>
          <a:srcRect l="6528" t="11201" r="40694" b="1542"/>
          <a:stretch/>
        </p:blipFill>
        <p:spPr bwMode="auto">
          <a:xfrm>
            <a:off x="629204" y="4881859"/>
            <a:ext cx="5672444" cy="68782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531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678680"/>
            <a:ext cx="6309360" cy="7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II. GENERALIDADES 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País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Oferente</a:t>
            </a:r>
          </a:p>
          <a:p>
            <a:pPr lvl="1"/>
            <a:r>
              <a:rPr lang="es-BO" sz="3300" b="1" dirty="0" smtClean="0"/>
              <a:t> Áreas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Idioma</a:t>
            </a:r>
          </a:p>
          <a:p>
            <a:pPr lvl="1"/>
            <a:r>
              <a:rPr lang="es-BO" sz="3300" b="1" dirty="0"/>
              <a:t> Nivel de formación</a:t>
            </a:r>
            <a:endParaRPr lang="es-BO" sz="3300" b="1" dirty="0" smtClean="0"/>
          </a:p>
          <a:p>
            <a:pPr lvl="1"/>
            <a:r>
              <a:rPr lang="es-BO" sz="3300" b="1" dirty="0"/>
              <a:t> Tipo de </a:t>
            </a:r>
            <a:r>
              <a:rPr lang="es-BO" sz="3300" b="1" dirty="0" smtClean="0"/>
              <a:t>Beca (reciprocidad)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Cobertura de Beca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Beneficiarios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Plazo</a:t>
            </a:r>
            <a:endParaRPr lang="es-BO" sz="3300" b="1" dirty="0"/>
          </a:p>
          <a:p>
            <a:pPr lvl="1"/>
            <a:endParaRPr lang="es-BO" sz="3300" b="1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23010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4678680"/>
            <a:ext cx="6309360" cy="7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III. PERFIL DEL ASPIRANTE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Profesionales (U)</a:t>
            </a:r>
          </a:p>
          <a:p>
            <a:pPr lvl="1"/>
            <a:r>
              <a:rPr lang="es-BO" sz="3300" b="1" dirty="0" smtClean="0"/>
              <a:t> Español (ELE) </a:t>
            </a:r>
          </a:p>
          <a:p>
            <a:pPr lvl="1"/>
            <a:r>
              <a:rPr lang="es-BO" sz="3300" b="1" dirty="0" smtClean="0"/>
              <a:t> Extranjero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No residente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No nacionalidad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Edad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Promedio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Experiencia </a:t>
            </a:r>
          </a:p>
          <a:p>
            <a:pPr lvl="1"/>
            <a:r>
              <a:rPr lang="es-BO" sz="3300" b="1" dirty="0"/>
              <a:t> </a:t>
            </a:r>
            <a:r>
              <a:rPr lang="es-BO" sz="3300" b="1" dirty="0" smtClean="0"/>
              <a:t>Admisión </a:t>
            </a:r>
          </a:p>
          <a:p>
            <a:pPr marL="342900" lvl="1" indent="0">
              <a:buNone/>
            </a:pPr>
            <a:endParaRPr lang="es-BO" sz="3300" b="1" dirty="0"/>
          </a:p>
          <a:p>
            <a:pPr lvl="1"/>
            <a:endParaRPr lang="es-BO" sz="3300" b="1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33043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628" y="4547680"/>
            <a:ext cx="6918960" cy="7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IV. CRITERIOS PRESELECCIÓN 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Experiencia profesional</a:t>
            </a:r>
          </a:p>
          <a:p>
            <a:pPr lvl="1"/>
            <a:endParaRPr lang="es-BO" sz="3300" b="1" dirty="0" smtClean="0"/>
          </a:p>
          <a:p>
            <a:pPr lvl="1"/>
            <a:r>
              <a:rPr lang="es-BO" sz="3300" b="1" dirty="0" smtClean="0"/>
              <a:t> Coherencia: trayectoria – estudios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Promedio </a:t>
            </a:r>
          </a:p>
          <a:p>
            <a:pPr lvl="1"/>
            <a:endParaRPr lang="es-BO" sz="3300" b="1" dirty="0"/>
          </a:p>
          <a:p>
            <a:pPr lvl="1"/>
            <a:r>
              <a:rPr lang="es-BO" sz="3300" b="1" dirty="0" smtClean="0"/>
              <a:t> Proyecto de Estudio</a:t>
            </a:r>
            <a:endParaRPr lang="es-BO" sz="3300" b="1" dirty="0"/>
          </a:p>
          <a:p>
            <a:pPr lvl="1"/>
            <a:endParaRPr lang="es-BO" sz="3300" b="1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1002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3735" y="4800600"/>
            <a:ext cx="6918960" cy="739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BO" sz="3300" b="1" dirty="0" smtClean="0"/>
              <a:t>V. NIVEL Y MODALIDAD</a:t>
            </a:r>
          </a:p>
          <a:p>
            <a:pPr marL="342900" lvl="1" indent="0">
              <a:buNone/>
            </a:pPr>
            <a:endParaRPr lang="es-BO" sz="3300" b="1" dirty="0"/>
          </a:p>
          <a:p>
            <a:pPr marL="342900" lvl="1" indent="0">
              <a:buNone/>
            </a:pPr>
            <a:endParaRPr lang="es-BO" sz="33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52600"/>
            <a:ext cx="1798320" cy="1798320"/>
          </a:xfrm>
          <a:prstGeom prst="rect">
            <a:avLst/>
          </a:prstGeom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-254776" y="3572974"/>
            <a:ext cx="4960168" cy="572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BO" sz="2400" b="1" dirty="0" smtClean="0">
                <a:solidFill>
                  <a:srgbClr val="0070C0"/>
                </a:solidFill>
                <a:latin typeface="Staccato222 BT" panose="03090702030407020403" pitchFamily="66" charset="0"/>
              </a:rPr>
              <a:t>RELACIONES INTERNACIONALES - UAJMS</a:t>
            </a: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11" y="1766400"/>
            <a:ext cx="3514725" cy="1295400"/>
          </a:xfrm>
          <a:prstGeom prst="rect">
            <a:avLst/>
          </a:prstGeom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312170"/>
              </p:ext>
            </p:extLst>
          </p:nvPr>
        </p:nvGraphicFramePr>
        <p:xfrm>
          <a:off x="569371" y="5837498"/>
          <a:ext cx="5948161" cy="3578876"/>
        </p:xfrm>
        <a:graphic>
          <a:graphicData uri="http://schemas.openxmlformats.org/drawingml/2006/table">
            <a:tbl>
              <a:tblPr/>
              <a:tblGrid>
                <a:gridCol w="3107684"/>
                <a:gridCol w="2840477"/>
              </a:tblGrid>
              <a:tr h="894719">
                <a:tc>
                  <a:txBody>
                    <a:bodyPr/>
                    <a:lstStyle/>
                    <a:p>
                      <a:r>
                        <a:rPr lang="es-BO" sz="3600" b="1" dirty="0"/>
                        <a:t>NIVEL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BO" sz="3600" b="1"/>
                        <a:t>MODALIDAD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</a:tr>
              <a:tr h="894719">
                <a:tc>
                  <a:txBody>
                    <a:bodyPr/>
                    <a:lstStyle/>
                    <a:p>
                      <a:r>
                        <a:rPr lang="es-BO" sz="3600" b="1" dirty="0"/>
                        <a:t>Doctorado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4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BO" sz="3600" b="1" dirty="0" smtClean="0"/>
                        <a:t>Presencial</a:t>
                      </a:r>
                      <a:endParaRPr lang="es-BO" sz="3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4E1"/>
                    </a:solidFill>
                  </a:tcPr>
                </a:tc>
              </a:tr>
              <a:tr h="894719">
                <a:tc>
                  <a:txBody>
                    <a:bodyPr/>
                    <a:lstStyle/>
                    <a:p>
                      <a:r>
                        <a:rPr lang="es-BO" sz="3600" b="1" dirty="0"/>
                        <a:t>Especialización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4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BO" sz="3600" b="1" smtClean="0"/>
                        <a:t>Presencial</a:t>
                      </a:r>
                      <a:endParaRPr lang="es-BO" sz="3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4EF"/>
                    </a:solidFill>
                  </a:tcPr>
                </a:tc>
              </a:tr>
              <a:tr h="894719">
                <a:tc>
                  <a:txBody>
                    <a:bodyPr/>
                    <a:lstStyle/>
                    <a:p>
                      <a:r>
                        <a:rPr lang="es-BO" sz="3600" b="1" dirty="0"/>
                        <a:t>Maestría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4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BO" sz="3600" b="1" dirty="0" smtClean="0"/>
                        <a:t>Presencial</a:t>
                      </a:r>
                      <a:endParaRPr lang="es-BO" sz="3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4E1"/>
                    </a:solidFill>
                  </a:tcPr>
                </a:tc>
              </a:tr>
            </a:tbl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305753" y="441960"/>
            <a:ext cx="6080760" cy="10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BO" sz="3200" b="1" dirty="0" smtClean="0"/>
              <a:t>“CONVOCATORIA DE BECAS </a:t>
            </a:r>
          </a:p>
          <a:p>
            <a:r>
              <a:rPr lang="es-BO" sz="3200" b="1" dirty="0" smtClean="0"/>
              <a:t>ICETEX 2019”</a:t>
            </a:r>
            <a:endParaRPr lang="es-BO" sz="3200" b="1" dirty="0"/>
          </a:p>
        </p:txBody>
      </p:sp>
    </p:spTree>
    <p:extLst>
      <p:ext uri="{BB962C8B-B14F-4D97-AF65-F5344CB8AC3E}">
        <p14:creationId xmlns:p14="http://schemas.microsoft.com/office/powerpoint/2010/main" val="37235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3585</TotalTime>
  <Words>584</Words>
  <Application>Microsoft Office PowerPoint</Application>
  <PresentationFormat>Panorámica</PresentationFormat>
  <Paragraphs>206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Staccato222 BT</vt:lpstr>
      <vt:lpstr>Tema de Office</vt:lpstr>
      <vt:lpstr>UNIVERSIDAD AUTÓNOMA JUAN MISAEL SARACHO SECRETARÍA DE DESARROLLO INSTITUCIONAL DIRECCIÓN DE RELACIONES INTERNACIONALES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UNIVERSIDAD AUTÓNOMA JUAN MISAEL SARACHO SECRETARÍA DE DESARROLLO INSTITUCIONAL DIRECCIÓN DE RELACIONES INTERNACIONALES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DOCENTES3</cp:lastModifiedBy>
  <cp:revision>237</cp:revision>
  <cp:lastPrinted>2018-01-25T21:57:11Z</cp:lastPrinted>
  <dcterms:created xsi:type="dcterms:W3CDTF">2018-01-17T22:43:03Z</dcterms:created>
  <dcterms:modified xsi:type="dcterms:W3CDTF">2019-05-15T20:25:18Z</dcterms:modified>
</cp:coreProperties>
</file>