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8" r:id="rId4"/>
    <p:sldId id="275" r:id="rId5"/>
    <p:sldId id="284" r:id="rId6"/>
    <p:sldId id="263" r:id="rId7"/>
    <p:sldId id="281" r:id="rId8"/>
    <p:sldId id="287" r:id="rId9"/>
    <p:sldId id="264" r:id="rId10"/>
    <p:sldId id="300" r:id="rId11"/>
    <p:sldId id="292" r:id="rId12"/>
    <p:sldId id="299" r:id="rId13"/>
    <p:sldId id="282" r:id="rId14"/>
    <p:sldId id="293" r:id="rId15"/>
    <p:sldId id="294" r:id="rId16"/>
    <p:sldId id="295" r:id="rId17"/>
    <p:sldId id="297" r:id="rId18"/>
    <p:sldId id="285" r:id="rId19"/>
    <p:sldId id="259" r:id="rId20"/>
    <p:sldId id="296" r:id="rId21"/>
  </p:sldIdLst>
  <p:sldSz cx="9144000" cy="5143500" type="screen16x9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9CA3"/>
    <a:srgbClr val="128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2195" autoAdjust="0"/>
  </p:normalViewPr>
  <p:slideViewPr>
    <p:cSldViewPr>
      <p:cViewPr varScale="1">
        <p:scale>
          <a:sx n="104" d="100"/>
          <a:sy n="104" d="100"/>
        </p:scale>
        <p:origin x="1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AAD0-1B2B-4839-9CB2-42154ED9801A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F824-F4C1-47C2-A54F-BA7439ED6C2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61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o.org/es/programmes/diploma-programme/curriculum/theory-of-knowledg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ibo.org/es/programmes/diploma-programme/curriculum/creativity-activity-and-service-projects/" TargetMode="External"/><Relationship Id="rId4" Type="http://schemas.openxmlformats.org/officeDocument/2006/relationships/hyperlink" Target="https://www.ibo.org/es/programmes/diploma-programme/curriculum/extended-essay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3060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Sin embargo, nuestro Comité Nacional, como les mencionaba, es el que se encarga de promover la misión del Movimiento a nivel nacional. Y una de las actividades que realiza es un proceso nacional para jóvenes entre 15 y 18 años.</a:t>
            </a:r>
          </a:p>
        </p:txBody>
      </p:sp>
    </p:spTree>
    <p:extLst>
      <p:ext uri="{BB962C8B-B14F-4D97-AF65-F5344CB8AC3E}">
        <p14:creationId xmlns:p14="http://schemas.microsoft.com/office/powerpoint/2010/main" val="181066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Este es el logo de nuestro Comité Nacional, trabaja en algunos proyectos conjunto con el Colegio ubicado en Santa Ana.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Sin embargo, nuestro Comité Nacional, como les mencionaba, es el que se encarga de promover la misión del Movimiento a nivel nacional. Y una de las actividades que realiza es un proceso nacional para jóvenes entre 15 y 18 años.</a:t>
            </a:r>
          </a:p>
        </p:txBody>
      </p:sp>
    </p:spTree>
    <p:extLst>
      <p:ext uri="{BB962C8B-B14F-4D97-AF65-F5344CB8AC3E}">
        <p14:creationId xmlns:p14="http://schemas.microsoft.com/office/powerpoint/2010/main" val="1312432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 smtClean="0"/>
              <a:t>Como les dijimos, el Comité Nacional cuenta con un cupo limitado</a:t>
            </a:r>
            <a:r>
              <a:rPr lang="es-PA" baseline="0" dirty="0" smtClean="0"/>
              <a:t> de espacios para nominar a jóvenes que les representen en los diversos Colegios. La cantidad de espacios y la lista de colegios varía cada año.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Existe la posibilidad de solicitar un subsidio parcial o completo para cubrir  los costos de colegiatura por los dos años, los cuáles se otorgan basado en un estudio socioeconómico familiar y los recursos disponibles para ese año.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Si se desea ser Embajador o Embajadora del Comité Nacional en algún colegio UWC, debe realizar el Proceso Nacional que les explicamos, los requisitos por ende son los que ya observamos.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Durante el Proceso Nacional, el Comité va generando un ranking basado en mérito y potencial de cada participante.  El ranking final es la lista en prioridad para la nominación a los colegios.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Así, por ejemplo,  si para un año existe un cupo, podemos decir que la persona que haya quedado de primera en el ranking es la que tendrá la prioridad para asistir.</a:t>
            </a:r>
          </a:p>
        </p:txBody>
      </p:sp>
    </p:spTree>
    <p:extLst>
      <p:ext uri="{BB962C8B-B14F-4D97-AF65-F5344CB8AC3E}">
        <p14:creationId xmlns:p14="http://schemas.microsoft.com/office/powerpoint/2010/main" val="2263154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20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smtClean="0"/>
              <a:t>Es un Movimiento mundial</a:t>
            </a:r>
            <a:r>
              <a:rPr lang="es-PA" baseline="0" dirty="0" smtClean="0"/>
              <a:t> , con la misión de hacer de la educación una fuerza para unir a las personas, las naciones y las culturas por la paz y un futuro sostenible</a:t>
            </a:r>
            <a:endParaRPr lang="es-PA" dirty="0" smtClean="0"/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1402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Los</a:t>
            </a:r>
            <a:r>
              <a:rPr lang="es-PA" baseline="0" dirty="0" smtClean="0"/>
              <a:t> valores del Movimiento son:</a:t>
            </a:r>
          </a:p>
          <a:p>
            <a:r>
              <a:rPr lang="es-PA" dirty="0" smtClean="0"/>
              <a:t>Conocimiento internacional e intercultural</a:t>
            </a:r>
          </a:p>
          <a:p>
            <a:r>
              <a:rPr lang="es-PA" dirty="0" smtClean="0"/>
              <a:t>Celebración de las diferencias</a:t>
            </a:r>
          </a:p>
          <a:p>
            <a:r>
              <a:rPr lang="es-PA" dirty="0" smtClean="0"/>
              <a:t>Responsabilidad e integridad personal</a:t>
            </a:r>
          </a:p>
          <a:p>
            <a:r>
              <a:rPr lang="es-PA" dirty="0" smtClean="0"/>
              <a:t>Responsabilidad y respeto mutuo</a:t>
            </a:r>
          </a:p>
          <a:p>
            <a:r>
              <a:rPr lang="es-PA" dirty="0" smtClean="0"/>
              <a:t>Compasión y servicio</a:t>
            </a:r>
          </a:p>
          <a:p>
            <a:r>
              <a:rPr lang="es-PA" dirty="0" smtClean="0"/>
              <a:t>Respeto por el medio ambiente</a:t>
            </a:r>
          </a:p>
          <a:p>
            <a:r>
              <a:rPr lang="es-PA" dirty="0" smtClean="0"/>
              <a:t>Un sentido de idealismo</a:t>
            </a:r>
          </a:p>
          <a:p>
            <a:r>
              <a:rPr lang="es-PA" dirty="0" smtClean="0"/>
              <a:t>Retos personales</a:t>
            </a:r>
          </a:p>
          <a:p>
            <a:r>
              <a:rPr lang="es-PA" dirty="0" smtClean="0"/>
              <a:t>Acción y ejemplo personal</a:t>
            </a:r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887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Fundado en 1962 por una iniciativa basada en las ideas de un educador Alemán llamado </a:t>
            </a:r>
            <a:r>
              <a:rPr lang="es-PA" dirty="0" err="1" smtClean="0"/>
              <a:t>Kurt</a:t>
            </a:r>
            <a:r>
              <a:rPr lang="es-PA" dirty="0" smtClean="0"/>
              <a:t> Hahn. Él creía que se podía hacer mucho para superar la hostilidad y el conflicto internacional si los jóvenes de diferentes naciones, etnias y religiones podían unirse y aprender unos de otros.</a:t>
            </a:r>
          </a:p>
          <a:p>
            <a:endParaRPr lang="es-PA" dirty="0" smtClean="0"/>
          </a:p>
          <a:p>
            <a:r>
              <a:rPr lang="es-PA" dirty="0" smtClean="0"/>
              <a:t>Leer https://www.cr.uwc.org/history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399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 smtClean="0"/>
              <a:t>En</a:t>
            </a:r>
            <a:r>
              <a:rPr lang="es-PA" baseline="0" dirty="0" smtClean="0"/>
              <a:t> 155 países hay Comités Nacionales que son responsables de promover la Misión del Movimiento en su país y región, para lo que desarrollan actividades durante todo el año. </a:t>
            </a:r>
            <a:endParaRPr lang="es-PA" baseline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Además existen 17 colegios ubicados en 4 continentes </a:t>
            </a:r>
            <a:r>
              <a:rPr lang="es-PA" i="1" baseline="0" dirty="0" smtClean="0"/>
              <a:t>(leer los países y señalarlos en el mapa), </a:t>
            </a:r>
            <a:r>
              <a:rPr lang="es-PA" i="0" baseline="0" dirty="0" smtClean="0"/>
              <a:t>los cuáles reciben todos los años a jóvenes para convivir durante dos años, a la vez que estudian el Bachillerato Internacional y desarrollan habilidades para convertirse en líderes y promotores de la paz.</a:t>
            </a:r>
          </a:p>
        </p:txBody>
      </p:sp>
    </p:spTree>
    <p:extLst>
      <p:ext uri="{BB962C8B-B14F-4D97-AF65-F5344CB8AC3E}">
        <p14:creationId xmlns:p14="http://schemas.microsoft.com/office/powerpoint/2010/main" val="19529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modelo educativo UWC</a:t>
            </a:r>
          </a:p>
          <a:p>
            <a:endParaRPr lang="es-PA" dirty="0" smtClean="0"/>
          </a:p>
          <a:p>
            <a:r>
              <a:rPr lang="es-PA" dirty="0" smtClean="0"/>
              <a:t>Leer más en : http://uwccostarica.org/sites/default/files/140228%20-%20UWC%20Educational%20Model-1.pdf</a:t>
            </a:r>
          </a:p>
          <a:p>
            <a:r>
              <a:rPr lang="es-PA" dirty="0" smtClean="0"/>
              <a:t>http://uwccostarica.org/about-uwc-model</a:t>
            </a:r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846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Académicamente</a:t>
            </a:r>
            <a:r>
              <a:rPr lang="es-PA" baseline="0" dirty="0" smtClean="0"/>
              <a:t> se cursa el Programa del Diploma del Bachillerato Internacional </a:t>
            </a:r>
          </a:p>
          <a:p>
            <a:endParaRPr lang="es-PA" baseline="0" dirty="0" smtClean="0"/>
          </a:p>
          <a:p>
            <a:r>
              <a:rPr lang="es-PA" dirty="0" smtClean="0"/>
              <a:t>Los tres componentes troncales son los siguientes:</a:t>
            </a:r>
          </a:p>
          <a:p>
            <a:r>
              <a:rPr lang="es-PA" b="1" dirty="0" smtClean="0">
                <a:hlinkClick r:id="rId3" tooltip="Teoría del Conocimiento"/>
              </a:rPr>
              <a:t>Teoría del Conocimiento</a:t>
            </a:r>
            <a:r>
              <a:rPr lang="es-PA" dirty="0" smtClean="0"/>
              <a:t>, en el que los alumnos reflexionan sobre la naturaleza del conocimiento y la manera en la que conocemos lo que afirmamos saber</a:t>
            </a:r>
          </a:p>
          <a:p>
            <a:r>
              <a:rPr lang="es-PA" b="1" dirty="0" smtClean="0">
                <a:hlinkClick r:id="rId4" tooltip="La Monografía"/>
              </a:rPr>
              <a:t>La Monografía</a:t>
            </a:r>
            <a:r>
              <a:rPr lang="es-PA" b="1" dirty="0" smtClean="0"/>
              <a:t>,</a:t>
            </a:r>
            <a:r>
              <a:rPr lang="es-PA" dirty="0" smtClean="0"/>
              <a:t> que es un trabajo de investigación independiente y dirigido por el propio alumno que culmina con un ensayo de 4.000 palabras</a:t>
            </a:r>
          </a:p>
          <a:p>
            <a:r>
              <a:rPr lang="es-PA" b="1" dirty="0" smtClean="0">
                <a:hlinkClick r:id="rId5" tooltip="Creatividad, Acción y Servicio (CAS)"/>
              </a:rPr>
              <a:t>Creatividad, Acción y Servicio</a:t>
            </a:r>
            <a:r>
              <a:rPr lang="es-PA" dirty="0" smtClean="0"/>
              <a:t>, en el que los alumnos completan un proyecto relacionado con estos tres conceptos</a:t>
            </a:r>
          </a:p>
          <a:p>
            <a:r>
              <a:rPr lang="es-PA" dirty="0" smtClean="0"/>
              <a:t>Estos son los seis grupos de asignaturas:</a:t>
            </a:r>
          </a:p>
          <a:p>
            <a:r>
              <a:rPr lang="es-PA" dirty="0" smtClean="0"/>
              <a:t>Estudios de Lengua y Literatura</a:t>
            </a:r>
          </a:p>
          <a:p>
            <a:r>
              <a:rPr lang="es-PA" dirty="0" smtClean="0"/>
              <a:t>Adquisición de Lenguas</a:t>
            </a:r>
          </a:p>
          <a:p>
            <a:r>
              <a:rPr lang="es-PA" dirty="0" smtClean="0"/>
              <a:t>Individuos y Sociedades</a:t>
            </a:r>
          </a:p>
          <a:p>
            <a:r>
              <a:rPr lang="es-PA" dirty="0" smtClean="0"/>
              <a:t>Ciencias</a:t>
            </a:r>
          </a:p>
          <a:p>
            <a:r>
              <a:rPr lang="es-PA" dirty="0" smtClean="0"/>
              <a:t>Matemáticas</a:t>
            </a:r>
          </a:p>
          <a:p>
            <a:r>
              <a:rPr lang="es-PA" dirty="0" smtClean="0"/>
              <a:t>Artes</a:t>
            </a:r>
          </a:p>
          <a:p>
            <a:endParaRPr lang="es-PA" dirty="0" smtClean="0"/>
          </a:p>
          <a:p>
            <a:r>
              <a:rPr lang="es-PA" dirty="0" smtClean="0"/>
              <a:t>Cada grupo de asignaturas comprende diferentes cursos</a:t>
            </a:r>
            <a:r>
              <a:rPr lang="es-PA" baseline="0" dirty="0" smtClean="0"/>
              <a:t> y va a depender de la oferta de cursos de cada Colegio.</a:t>
            </a:r>
            <a:endParaRPr lang="es-PA" dirty="0" smtClean="0"/>
          </a:p>
          <a:p>
            <a:endParaRPr lang="es-PA" dirty="0" smtClean="0"/>
          </a:p>
          <a:p>
            <a:r>
              <a:rPr lang="es-PA" dirty="0" smtClean="0"/>
              <a:t>Leer</a:t>
            </a:r>
            <a:r>
              <a:rPr lang="es-PA" baseline="0" dirty="0" smtClean="0"/>
              <a:t> más en </a:t>
            </a:r>
            <a:r>
              <a:rPr lang="es-PA" dirty="0" smtClean="0"/>
              <a:t>https://www.ibo.org/es/programmes/diploma-programme/curriculum/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798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Este es el logo de nuestro Comité Nacional, trabaja en algunos proyectos conjunto con el Colegio ubicado en Santa Ana.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Sin embargo, nuestro Comité Nacional, como les mencionaba, es el que se encarga de promover la misión del Movimiento a nivel nacional. Y una de las actividades que realiza es un proceso nacional para jóvenes entre 15 y 18 años.</a:t>
            </a:r>
          </a:p>
        </p:txBody>
      </p:sp>
    </p:spTree>
    <p:extLst>
      <p:ext uri="{BB962C8B-B14F-4D97-AF65-F5344CB8AC3E}">
        <p14:creationId xmlns:p14="http://schemas.microsoft.com/office/powerpoint/2010/main" val="362806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Este es el logo de nuestro Comité Nacional, trabaja en algunos proyectos conjunto con el Colegio ubicado en Santa Ana.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i="0" baseline="0" dirty="0" smtClean="0"/>
              <a:t>Sin embargo, nuestro Comité Nacional, como les mencionaba, es el que se encarga de promover la misión del Movimiento a nivel nacional. Y una de las actividades que realiza es un proceso nacional para jóvenes entre 15 y 18 años.</a:t>
            </a:r>
          </a:p>
        </p:txBody>
      </p:sp>
    </p:spTree>
    <p:extLst>
      <p:ext uri="{BB962C8B-B14F-4D97-AF65-F5344CB8AC3E}">
        <p14:creationId xmlns:p14="http://schemas.microsoft.com/office/powerpoint/2010/main" val="21290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80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313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89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95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04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37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92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818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7304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91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94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3DD-4115-4A08-830E-B75DA4118C65}" type="datetimeFigureOut">
              <a:rPr lang="es-PA" smtClean="0"/>
              <a:pPr/>
              <a:t>02/06/2019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9295-21C2-469D-A7DA-87609C45E4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esultado de imagen para uwc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97377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163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021815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1981: </a:t>
            </a:r>
            <a:r>
              <a:rPr lang="en-US" sz="1600" dirty="0" err="1"/>
              <a:t>Nace</a:t>
            </a:r>
            <a:r>
              <a:rPr lang="en-US" sz="1600" dirty="0"/>
              <a:t> el </a:t>
            </a:r>
            <a:r>
              <a:rPr lang="en-US" sz="1600" dirty="0" err="1"/>
              <a:t>comité</a:t>
            </a:r>
            <a:r>
              <a:rPr lang="en-US" sz="1600" dirty="0"/>
              <a:t>, </a:t>
            </a:r>
            <a:r>
              <a:rPr lang="en-US" sz="1600" dirty="0" err="1"/>
              <a:t>primera</a:t>
            </a:r>
            <a:r>
              <a:rPr lang="en-US" sz="1600" dirty="0"/>
              <a:t> </a:t>
            </a:r>
            <a:r>
              <a:rPr lang="en-US" sz="1600" dirty="0" err="1"/>
              <a:t>beca</a:t>
            </a:r>
            <a:r>
              <a:rPr lang="en-US" sz="1600" dirty="0"/>
              <a:t> a </a:t>
            </a:r>
            <a:r>
              <a:rPr lang="en-US" sz="1600" dirty="0" err="1"/>
              <a:t>Canadá</a:t>
            </a:r>
            <a:endParaRPr lang="en-US" sz="1600" dirty="0"/>
          </a:p>
          <a:p>
            <a:r>
              <a:rPr lang="en-US" sz="1600" dirty="0"/>
              <a:t>1987: Dr. Rene </a:t>
            </a:r>
            <a:r>
              <a:rPr lang="en-US" sz="1600" dirty="0" err="1"/>
              <a:t>Blattmann</a:t>
            </a:r>
            <a:r>
              <a:rPr lang="en-US" sz="1600" dirty="0"/>
              <a:t> y Dr. Pablo Lara</a:t>
            </a:r>
          </a:p>
          <a:p>
            <a:r>
              <a:rPr lang="en-US" sz="1600" dirty="0" smtClean="0"/>
              <a:t>1987–1993 </a:t>
            </a:r>
            <a:r>
              <a:rPr lang="en-US" sz="1600" dirty="0"/>
              <a:t>: </a:t>
            </a:r>
            <a:r>
              <a:rPr lang="en-US" sz="1600" dirty="0" err="1"/>
              <a:t>Becas</a:t>
            </a:r>
            <a:r>
              <a:rPr lang="en-US" sz="1600" dirty="0"/>
              <a:t> a Italia y EEUU</a:t>
            </a:r>
          </a:p>
          <a:p>
            <a:r>
              <a:rPr lang="en-US" sz="1600" dirty="0"/>
              <a:t>1994: Primer Boliviano en Hong Kong</a:t>
            </a:r>
          </a:p>
          <a:p>
            <a:r>
              <a:rPr lang="en-US" sz="1600" dirty="0"/>
              <a:t>1997: Primer Boliviano en India</a:t>
            </a:r>
          </a:p>
          <a:p>
            <a:r>
              <a:rPr lang="en-US" sz="1600" dirty="0"/>
              <a:t>1998: Primer Boliviano en </a:t>
            </a:r>
            <a:r>
              <a:rPr lang="en-US" sz="1600" dirty="0" err="1"/>
              <a:t>Noruega</a:t>
            </a:r>
            <a:endParaRPr lang="en-US" sz="1600" dirty="0"/>
          </a:p>
          <a:p>
            <a:r>
              <a:rPr lang="en-US" sz="1600" dirty="0"/>
              <a:t>2003: Primer Boliviano en Gales</a:t>
            </a:r>
          </a:p>
          <a:p>
            <a:r>
              <a:rPr lang="en-US" sz="1600" dirty="0"/>
              <a:t>2003-2018:  3 a 5 </a:t>
            </a:r>
            <a:r>
              <a:rPr lang="en-US" sz="1600" dirty="0" err="1"/>
              <a:t>becas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 smtClean="0"/>
              <a:t>año</a:t>
            </a:r>
            <a:endParaRPr lang="en-US" sz="1600" dirty="0"/>
          </a:p>
        </p:txBody>
      </p:sp>
      <p:pic>
        <p:nvPicPr>
          <p:cNvPr id="6" name="Picture 5" descr="10513345_332836346869301_500915751352471105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82" y="1707654"/>
            <a:ext cx="4700014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515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787774"/>
            <a:ext cx="75077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5000" b="1" dirty="0" smtClean="0">
                <a:solidFill>
                  <a:schemeClr val="tx2"/>
                </a:solidFill>
              </a:rPr>
              <a:t>Proceso de selección 2019</a:t>
            </a:r>
          </a:p>
        </p:txBody>
      </p:sp>
    </p:spTree>
    <p:extLst>
      <p:ext uri="{BB962C8B-B14F-4D97-AF65-F5344CB8AC3E}">
        <p14:creationId xmlns:p14="http://schemas.microsoft.com/office/powerpoint/2010/main" val="9432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515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427734"/>
            <a:ext cx="67351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500" dirty="0" smtClean="0">
                <a:solidFill>
                  <a:schemeClr val="tx2"/>
                </a:solidFill>
              </a:rPr>
              <a:t>Se enorgullece en ofrecer 7 plazas </a:t>
            </a:r>
          </a:p>
          <a:p>
            <a:pPr algn="ctr"/>
            <a:r>
              <a:rPr lang="es-CR" sz="3500" dirty="0" smtClean="0">
                <a:solidFill>
                  <a:schemeClr val="tx2"/>
                </a:solidFill>
              </a:rPr>
              <a:t>para la gestión 2019-2021 </a:t>
            </a:r>
            <a:endParaRPr lang="es-CR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REQUSITOS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 smtClean="0"/>
              <a:t>Haber </a:t>
            </a:r>
            <a:r>
              <a:rPr lang="es-PA" sz="1900" dirty="0"/>
              <a:t>completado el CUARTO CURSO DE SECUNDARIA con notas destacadas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Haber cumplido los 16 años hasta septiembre de 2019 y estar cursando el Quinto o  Sexto de Secundaria el 2019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carácter independiente y maduro, con inquietudes para conocer nuevas culturas, habilidad para adaptarse a nuevas situaciones, amplitud y madurez de criterio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el firme compromiso de regresar a Bolivia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interés en promover la comprensión cultural entre las naciones del mundo</a:t>
            </a:r>
            <a:r>
              <a:rPr lang="es-PA" sz="1900" dirty="0" smtClean="0"/>
              <a:t>.</a:t>
            </a:r>
            <a:endParaRPr lang="es-PA" sz="19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REQUSITOS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 smtClean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Tener </a:t>
            </a:r>
            <a:r>
              <a:rPr lang="es-PA" sz="2000" dirty="0"/>
              <a:t>vocación e interés por el servicio a la comunidad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Tener nacionalidad boliviana y/o haber vivido en Bolivia al menos 10 años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No es necesario dominar el inglés para acceder a una de las becas. No obstante es aconsejable tener alguna base del idioma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Completar el FORMULARIO DE APLICACIÓN adjuntando boleta de depósito por adquisición del formulario.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COMO POSTULAR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 smtClean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Descargar </a:t>
            </a:r>
            <a:r>
              <a:rPr lang="es-PA" sz="2000" dirty="0"/>
              <a:t>el FORMULARIO DE POSTULACIÓN, de la página web: bo.uwc.org y depositar Bs. 30 en la Cuenta del BANCO UNIÓN que se especifica en la convocatoria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Llenar el formulario de acuerdo a las instrucciones y requisitos establecidos. Toda la documentación debe ser remitida en formato físico y digital (escaneado a colores) OBLIGATORIAMENTE. </a:t>
            </a:r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COMO</a:t>
            </a:r>
            <a:r>
              <a:rPr lang="es-PA" dirty="0" smtClean="0"/>
              <a:t> </a:t>
            </a:r>
            <a:r>
              <a:rPr lang="es-PA" dirty="0" smtClean="0">
                <a:solidFill>
                  <a:srgbClr val="04617B"/>
                </a:solidFill>
              </a:rPr>
              <a:t>POSTULAR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Físico</a:t>
            </a:r>
            <a:r>
              <a:rPr lang="es-PA" sz="2000" dirty="0"/>
              <a:t>: donde se incluyan el formulario y los documentos en fotocopia simple y el comprobante de depósito bancario. Dirección de envío: TUSEQUIS PLAZA SUCRE No. 1457,  LA PAZ o CASILLA DE CORREO 3508 LA </a:t>
            </a:r>
            <a:r>
              <a:rPr lang="es-PA" sz="2000" dirty="0" smtClean="0"/>
              <a:t>PAZ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Digital: donde deberán ir escaneados el formulario, los documentos y el comprobante de depósito bancario, todo en archivo PDF, debidamente ordenado y a color. La dirección de envío es la siguiente: comitenacional.uwcbo@</a:t>
            </a:r>
            <a:r>
              <a:rPr lang="es-PA" sz="2000" dirty="0" smtClean="0"/>
              <a:t>gmail.com</a:t>
            </a:r>
            <a:endParaRPr lang="es-PA" sz="2000" dirty="0"/>
          </a:p>
          <a:p>
            <a:pPr marL="0" indent="0" algn="ctr">
              <a:spcAft>
                <a:spcPts val="1600"/>
              </a:spcAft>
              <a:buNone/>
            </a:pPr>
            <a:r>
              <a:rPr lang="es-PA" sz="2000" dirty="0"/>
              <a:t>La fecha límite de postulación es el </a:t>
            </a:r>
            <a:r>
              <a:rPr lang="es-PA" sz="2000" dirty="0">
                <a:solidFill>
                  <a:srgbClr val="FF0000"/>
                </a:solidFill>
              </a:rPr>
              <a:t>JUEVES 21 DE FEBRERO DE 2019 A LAS 17 HRS</a:t>
            </a:r>
            <a:r>
              <a:rPr lang="es-PA" sz="2000" dirty="0"/>
              <a:t>, IMPOSTERGABLEMENTE.</a:t>
            </a:r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15566"/>
            <a:ext cx="4896544" cy="2376264"/>
          </a:xfrm>
        </p:spPr>
        <p:txBody>
          <a:bodyPr>
            <a:noAutofit/>
          </a:bodyPr>
          <a:lstStyle/>
          <a:p>
            <a:pPr algn="l"/>
            <a:r>
              <a:rPr lang="es-PA" sz="7000" dirty="0" smtClean="0">
                <a:solidFill>
                  <a:schemeClr val="tx2"/>
                </a:solidFill>
              </a:rPr>
              <a:t>PLAZAS </a:t>
            </a:r>
            <a:br>
              <a:rPr lang="es-PA" sz="7000" dirty="0" smtClean="0">
                <a:solidFill>
                  <a:schemeClr val="tx2"/>
                </a:solidFill>
              </a:rPr>
            </a:br>
            <a:r>
              <a:rPr lang="es-PA" sz="7000" dirty="0" smtClean="0">
                <a:solidFill>
                  <a:schemeClr val="tx2"/>
                </a:solidFill>
              </a:rPr>
              <a:t>2019</a:t>
            </a:r>
            <a:r>
              <a:rPr lang="es-PA" sz="7000" dirty="0">
                <a:solidFill>
                  <a:schemeClr val="tx2"/>
                </a:solidFill>
              </a:rPr>
              <a:t>-</a:t>
            </a:r>
            <a:r>
              <a:rPr lang="es-PA" sz="7000" dirty="0" smtClean="0">
                <a:solidFill>
                  <a:schemeClr val="tx2"/>
                </a:solidFill>
              </a:rPr>
              <a:t>2021</a:t>
            </a:r>
            <a:endParaRPr lang="es-PA" sz="7000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 Shot 2019-01-30 at 11.3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43558"/>
            <a:ext cx="2925117" cy="3544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87619"/>
            <a:ext cx="714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>
                <a:solidFill>
                  <a:schemeClr val="tx2"/>
                </a:solidFill>
              </a:rPr>
              <a:t>*Necesidad económica comprobada</a:t>
            </a:r>
            <a:br>
              <a:rPr lang="es-PA" dirty="0">
                <a:solidFill>
                  <a:schemeClr val="tx2"/>
                </a:solidFill>
              </a:rPr>
            </a:br>
            <a:r>
              <a:rPr lang="es-PA" dirty="0">
                <a:solidFill>
                  <a:schemeClr val="tx2"/>
                </a:solidFill>
              </a:rPr>
              <a:t>**Costos adicionales: pasajes, seguro de salud, visa, dinero de bolsillo.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</a:rPr>
              <a:t>Quiero ir a un cole 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2 Marcador de texto"/>
          <p:cNvSpPr>
            <a:spLocks noGrp="1"/>
          </p:cNvSpPr>
          <p:nvPr>
            <p:ph type="body" idx="1"/>
          </p:nvPr>
        </p:nvSpPr>
        <p:spPr>
          <a:xfrm>
            <a:off x="0" y="4154487"/>
            <a:ext cx="9144000" cy="989013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s-PA" dirty="0" smtClean="0"/>
              <a:t>Postulate para ser Embajador o Embajadora del Comité Nacional</a:t>
            </a:r>
          </a:p>
        </p:txBody>
      </p:sp>
      <p:pic>
        <p:nvPicPr>
          <p:cNvPr id="11" name="Picture 2" descr="C:\Users\Gabriela Rubi Leon\Desktop\Divulgación\c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1" y="950443"/>
            <a:ext cx="8378017" cy="3101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026" name="Picture 2" descr="https://lh6.googleusercontent.com/EXP7pKThpAhLqdZB-ODc-EKJM9vw67NULEFnYcWXOQXWmZ0MyN3ys6qm_k0LoMcMzNnct9kYx7PCaGnBi_sc84SXn7aTjwjKjsRBjxeLK49UkZE0rnnWrz-AXKU6PWIviPK0oMnE7N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0"/>
          <a:stretch/>
        </p:blipFill>
        <p:spPr bwMode="auto">
          <a:xfrm>
            <a:off x="0" y="-92546"/>
            <a:ext cx="9144000" cy="5308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sultado de imagen para united world colleges logo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8" y="170234"/>
            <a:ext cx="2338924" cy="5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/>
          </p:cNvSpPr>
          <p:nvPr/>
        </p:nvSpPr>
        <p:spPr>
          <a:xfrm>
            <a:off x="34668" y="773655"/>
            <a:ext cx="9144000" cy="758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PA" sz="3600" dirty="0" smtClean="0">
                <a:solidFill>
                  <a:schemeClr val="bg1"/>
                </a:solidFill>
              </a:rPr>
              <a:t>Gracias!,</a:t>
            </a:r>
            <a:r>
              <a:rPr lang="es-PA" sz="3600" dirty="0" err="1" smtClean="0">
                <a:solidFill>
                  <a:schemeClr val="bg1"/>
                </a:solidFill>
              </a:rPr>
              <a:t>Thanks</a:t>
            </a:r>
            <a:r>
              <a:rPr lang="es-PA" sz="3600" dirty="0" smtClean="0">
                <a:solidFill>
                  <a:schemeClr val="bg1"/>
                </a:solidFill>
              </a:rPr>
              <a:t>!, </a:t>
            </a:r>
            <a:r>
              <a:rPr lang="es-PA" sz="3600" dirty="0" err="1" smtClean="0">
                <a:solidFill>
                  <a:schemeClr val="bg1"/>
                </a:solidFill>
              </a:rPr>
              <a:t>merci</a:t>
            </a:r>
            <a:r>
              <a:rPr lang="es-PA" sz="3600" dirty="0" smtClean="0">
                <a:solidFill>
                  <a:schemeClr val="bg1"/>
                </a:solidFill>
              </a:rPr>
              <a:t>!</a:t>
            </a:r>
            <a:r>
              <a:rPr lang="ar-AE" sz="3600" dirty="0" smtClean="0">
                <a:solidFill>
                  <a:schemeClr val="bg1"/>
                </a:solidFill>
              </a:rPr>
              <a:t>شكر,</a:t>
            </a:r>
            <a:r>
              <a:rPr lang="ja-JP" altLang="es-PA" sz="3600" dirty="0" smtClean="0">
                <a:solidFill>
                  <a:schemeClr val="bg1"/>
                </a:solidFill>
              </a:rPr>
              <a:t>感謝</a:t>
            </a:r>
            <a:r>
              <a:rPr lang="es-PA" altLang="ja-JP" sz="3600" dirty="0" smtClean="0">
                <a:solidFill>
                  <a:schemeClr val="bg1"/>
                </a:solidFill>
              </a:rPr>
              <a:t>!,</a:t>
            </a:r>
            <a:r>
              <a:rPr lang="az-Cyrl-AZ" sz="3600" dirty="0" smtClean="0">
                <a:solidFill>
                  <a:schemeClr val="bg1"/>
                </a:solidFill>
              </a:rPr>
              <a:t>спасибо!</a:t>
            </a:r>
            <a:endParaRPr lang="az-Cyrl-A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abriela Rubi Leon\Desktop\Divulgación\logo uw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23" y="865551"/>
            <a:ext cx="6441443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CONSULTAS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La </a:t>
            </a:r>
            <a:r>
              <a:rPr lang="es-PA" sz="2000" dirty="0"/>
              <a:t>Paz:  681-57274 , 740-49422   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Cochabamba: 707-53838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Tarija: 751-12024    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Santa Cruz: </a:t>
            </a:r>
            <a:r>
              <a:rPr lang="es-PA" sz="2000" dirty="0" smtClean="0"/>
              <a:t>7109-4191</a:t>
            </a:r>
            <a:r>
              <a:rPr lang="es-PA" sz="2000" dirty="0"/>
              <a:t>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Email</a:t>
            </a:r>
            <a:r>
              <a:rPr lang="es-PA" sz="2000" dirty="0"/>
              <a:t>: comitenacional.uwcbo@gmail.com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Página Web: bo.uwc.org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Facebook: UWC Bolivia / Becas UWC Bolivia</a:t>
            </a:r>
          </a:p>
          <a:p>
            <a:pPr marL="0" indent="0">
              <a:spcAft>
                <a:spcPts val="1600"/>
              </a:spcAft>
              <a:buNone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lh3.googleusercontent.com/xpjv55qdD2bdskWgxIpZnCLWu3HxZjZVA7aWWehuyRx4DnjYY46UZ7C6t7fpeob29sKGzrVDDLi40U0jWdN5wuoEBjQouaz9UOWJVJXpFYLzgJm9u1hW7lrTLXJHI1ZlRlfKc0KSB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 bwMode="auto">
          <a:xfrm>
            <a:off x="-5486" y="-139897"/>
            <a:ext cx="9149486" cy="5303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15708"/>
            <a:ext cx="9149486" cy="71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4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7895"/>
            <a:ext cx="2793365" cy="696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7"/>
          <p:cNvSpPr txBox="1">
            <a:spLocks/>
          </p:cNvSpPr>
          <p:nvPr/>
        </p:nvSpPr>
        <p:spPr>
          <a:xfrm>
            <a:off x="2843807" y="115708"/>
            <a:ext cx="6294707" cy="7187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8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hace de la educación una fuerza para unir a las personas, las naciones y las culturas por la paz y un futuro sostenible”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P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uw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-201" r="13548" b="21416"/>
          <a:stretch/>
        </p:blipFill>
        <p:spPr bwMode="auto">
          <a:xfrm>
            <a:off x="0" y="-155372"/>
            <a:ext cx="9144000" cy="5298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267494"/>
            <a:ext cx="5436096" cy="2952328"/>
          </a:xfrm>
          <a:solidFill>
            <a:srgbClr val="089CA3">
              <a:alpha val="47843"/>
            </a:srgbClr>
          </a:solidFill>
        </p:spPr>
        <p:txBody>
          <a:bodyPr>
            <a:normAutofit/>
          </a:bodyPr>
          <a:lstStyle/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Conocimiento internacional e intercultural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Celebración de las diferencias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Responsabilidad e integridad personal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Responsabilidad y respeto mutuo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Compasión y servicio</a:t>
            </a:r>
          </a:p>
          <a:p>
            <a:pPr marL="114300" indent="0" fontAlgn="base">
              <a:buNone/>
            </a:pPr>
            <a:r>
              <a:rPr lang="es-PA" sz="2000" dirty="0" smtClean="0">
                <a:solidFill>
                  <a:schemeClr val="bg1"/>
                </a:solidFill>
              </a:rPr>
              <a:t>Respeto </a:t>
            </a:r>
            <a:r>
              <a:rPr lang="es-PA" sz="2000" dirty="0">
                <a:solidFill>
                  <a:schemeClr val="bg1"/>
                </a:solidFill>
              </a:rPr>
              <a:t>por el medio ambiente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Un sentido de idealismo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Retos personales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Acción y ejemplo personal</a:t>
            </a:r>
          </a:p>
          <a:p>
            <a:pPr marL="114300" indent="0">
              <a:buNone/>
            </a:pP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403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atlantic college uw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" y="1135771"/>
            <a:ext cx="9142186" cy="400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89848"/>
            <a:ext cx="9149486" cy="79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5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2035"/>
            <a:ext cx="2793365" cy="696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7"/>
          <p:cNvSpPr txBox="1">
            <a:spLocks/>
          </p:cNvSpPr>
          <p:nvPr/>
        </p:nvSpPr>
        <p:spPr>
          <a:xfrm>
            <a:off x="3059832" y="189848"/>
            <a:ext cx="6078682" cy="7187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Desde 1962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Fundador : Alemán,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Kurt</a:t>
            </a: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 Hahn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Primer Colegio:  UWC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Atlantic</a:t>
            </a: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College</a:t>
            </a: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PA" sz="1400" dirty="0">
              <a:solidFill>
                <a:schemeClr val="bg1"/>
              </a:solidFill>
            </a:endParaRPr>
          </a:p>
        </p:txBody>
      </p:sp>
      <p:pic>
        <p:nvPicPr>
          <p:cNvPr id="18435" name="Picture 3" descr="C:\Users\Gabriela Rubi Leon\Desktop\Divulgación\Hah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72500" l="500" r="90000">
                        <a14:foregroundMark x1="24000" y1="62143" x2="34000" y2="65714"/>
                        <a14:foregroundMark x1="14500" y1="62500" x2="24500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39635"/>
            <a:ext cx="1905000" cy="2667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15708"/>
            <a:ext cx="9149486" cy="71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</a:rPr>
              <a:t>¿Movimiento Mundial?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5461" y="4155927"/>
            <a:ext cx="8463141" cy="1094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155 Comités Nacionales</a:t>
            </a:r>
          </a:p>
          <a:p>
            <a:pPr marL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17 colegios</a:t>
            </a:r>
          </a:p>
          <a:p>
            <a:pPr marL="38100" indent="0" algn="just">
              <a:buNone/>
            </a:pPr>
            <a:endParaRPr sz="28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14338" name="Picture 2" descr="C:\Users\Gabriela Rubi Leon\Desktop\Divulgación\17 coles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3731" r="8348" b="9410"/>
          <a:stretch/>
        </p:blipFill>
        <p:spPr bwMode="auto">
          <a:xfrm>
            <a:off x="2144256" y="843558"/>
            <a:ext cx="6748224" cy="4321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7895"/>
            <a:ext cx="2793365" cy="69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5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19" y="843558"/>
            <a:ext cx="4012762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0" y="82781"/>
            <a:ext cx="9144000" cy="760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Shape 66"/>
          <p:cNvSpPr txBox="1">
            <a:spLocks/>
          </p:cNvSpPr>
          <p:nvPr/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algn="r"/>
            <a:r>
              <a:rPr lang="es-PA" b="1" dirty="0" smtClean="0">
                <a:solidFill>
                  <a:schemeClr val="bg1"/>
                </a:solidFill>
              </a:rPr>
              <a:t>Modelo Educativo</a:t>
            </a:r>
            <a:endParaRPr lang="es-PA" b="1" dirty="0">
              <a:solidFill>
                <a:schemeClr val="bg1"/>
              </a:solidFill>
            </a:endParaRPr>
          </a:p>
        </p:txBody>
      </p:sp>
      <p:pic>
        <p:nvPicPr>
          <p:cNvPr id="7" name="6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2793365" cy="69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abriela Rubi Leon\Desktop\Divulgación\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2" y="41151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Gabriela Rubi Leon\Desktop\Divulgación\BI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28142"/>
            <a:ext cx="2088232" cy="1415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1634362"/>
          </a:xfrm>
          <a:prstGeom prst="rect">
            <a:avLst/>
          </a:prstGeom>
        </p:spPr>
      </p:pic>
      <p:pic>
        <p:nvPicPr>
          <p:cNvPr id="3" name="Picture 2" descr="Screen Shot 2019-01-30 at 11.53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91630"/>
            <a:ext cx="4572000" cy="3464109"/>
          </a:xfrm>
          <a:prstGeom prst="rect">
            <a:avLst/>
          </a:prstGeom>
        </p:spPr>
      </p:pic>
      <p:pic>
        <p:nvPicPr>
          <p:cNvPr id="4" name="Picture 3" descr="Screen Shot 2019-01-30 at 11.53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3518"/>
            <a:ext cx="3916688" cy="4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UWC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9A9F2"/>
      </a:accent5>
      <a:accent6>
        <a:srgbClr val="90C6F6"/>
      </a:accent6>
      <a:hlink>
        <a:srgbClr val="089CA2"/>
      </a:hlink>
      <a:folHlink>
        <a:srgbClr val="10CF9B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1824</Words>
  <Application>Microsoft Office PowerPoint</Application>
  <PresentationFormat>Presentación en pantalla (16:9)</PresentationFormat>
  <Paragraphs>163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Alegreya</vt:lpstr>
      <vt:lpstr>Arial</vt:lpstr>
      <vt:lpstr>Calibri</vt:lpstr>
      <vt:lpstr>Franklin Gothic Book</vt:lpstr>
      <vt:lpstr>Franklin Gothic Medium</vt:lpstr>
      <vt:lpstr>HG創英角ｺﾞｼｯｸUB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¿Movimiento Mundial?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REQUSITOS</vt:lpstr>
      <vt:lpstr>REQUSITOS</vt:lpstr>
      <vt:lpstr>COMO POSTULAR</vt:lpstr>
      <vt:lpstr>COMO POSTULAR</vt:lpstr>
      <vt:lpstr>PLAZAS  2019-2021</vt:lpstr>
      <vt:lpstr>Quiero ir a un cole </vt:lpstr>
      <vt:lpstr>Presentación de PowerPoint</vt:lpstr>
      <vt:lpstr>CONSULTAS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Rubi Leon</dc:creator>
  <cp:lastModifiedBy>DOCENTES3</cp:lastModifiedBy>
  <cp:revision>56</cp:revision>
  <dcterms:created xsi:type="dcterms:W3CDTF">2018-06-08T22:47:10Z</dcterms:created>
  <dcterms:modified xsi:type="dcterms:W3CDTF">2019-02-06T19:22:24Z</dcterms:modified>
</cp:coreProperties>
</file>